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36"/>
  </p:notesMasterIdLst>
  <p:sldIdLst>
    <p:sldId id="257" r:id="rId5"/>
    <p:sldId id="278" r:id="rId6"/>
    <p:sldId id="276" r:id="rId7"/>
    <p:sldId id="277" r:id="rId8"/>
    <p:sldId id="265" r:id="rId9"/>
    <p:sldId id="266" r:id="rId10"/>
    <p:sldId id="279" r:id="rId11"/>
    <p:sldId id="259" r:id="rId12"/>
    <p:sldId id="262" r:id="rId13"/>
    <p:sldId id="271" r:id="rId14"/>
    <p:sldId id="272" r:id="rId15"/>
    <p:sldId id="273" r:id="rId16"/>
    <p:sldId id="274" r:id="rId17"/>
    <p:sldId id="275" r:id="rId18"/>
    <p:sldId id="280" r:id="rId19"/>
    <p:sldId id="260" r:id="rId20"/>
    <p:sldId id="281" r:id="rId21"/>
    <p:sldId id="282" r:id="rId22"/>
    <p:sldId id="283" r:id="rId23"/>
    <p:sldId id="284" r:id="rId24"/>
    <p:sldId id="285" r:id="rId25"/>
    <p:sldId id="289" r:id="rId26"/>
    <p:sldId id="261" r:id="rId27"/>
    <p:sldId id="270" r:id="rId28"/>
    <p:sldId id="286" r:id="rId29"/>
    <p:sldId id="288" r:id="rId30"/>
    <p:sldId id="290" r:id="rId31"/>
    <p:sldId id="267" r:id="rId32"/>
    <p:sldId id="268" r:id="rId33"/>
    <p:sldId id="269" r:id="rId34"/>
    <p:sldId id="26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061"/>
    <a:srgbClr val="4137FF"/>
    <a:srgbClr val="22222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885656-6A46-99E6-257C-64AD2627CE64}" v="3533" dt="2025-05-15T09:51:19.825"/>
    <p1510:client id="{A0F618E1-8469-663B-197B-78DEB3F87845}" v="3414" dt="2025-05-15T09:03:00.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6AD0F-CAAC-6B4A-B591-B07EEB3533D5}" type="datetimeFigureOut">
              <a:rPr lang="en-ES" smtClean="0"/>
              <a:t>05/15/2025</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EABDC-043F-7B41-A2EE-7849E3A99E3A}" type="slidenum">
              <a:rPr lang="en-ES" smtClean="0"/>
              <a:t>‹Nº›</a:t>
            </a:fld>
            <a:endParaRPr lang="en-ES"/>
          </a:p>
        </p:txBody>
      </p:sp>
    </p:spTree>
    <p:extLst>
      <p:ext uri="{BB962C8B-B14F-4D97-AF65-F5344CB8AC3E}">
        <p14:creationId xmlns:p14="http://schemas.microsoft.com/office/powerpoint/2010/main" val="143452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221" y="2143897"/>
            <a:ext cx="7702378" cy="1285103"/>
          </a:xfrm>
        </p:spPr>
        <p:txBody>
          <a:bodyPr anchor="ctr">
            <a:normAutofit/>
          </a:bodyPr>
          <a:lstStyle>
            <a:lvl1pPr algn="l">
              <a:defRPr sz="5000" b="1" i="0">
                <a:solidFill>
                  <a:srgbClr val="222226"/>
                </a:solidFill>
                <a:latin typeface="Roboto" panose="02000000000000000000" pitchFamily="2" charset="0"/>
                <a:ea typeface="Roboto" panose="02000000000000000000" pitchFamily="2" charset="0"/>
              </a:defRPr>
            </a:lvl1pPr>
          </a:lstStyle>
          <a:p>
            <a:r>
              <a:rPr lang="en-GB" err="1"/>
              <a:t>Título</a:t>
            </a:r>
            <a:endParaRPr lang="en-US"/>
          </a:p>
        </p:txBody>
      </p:sp>
      <p:sp>
        <p:nvSpPr>
          <p:cNvPr id="3" name="Subtitle 2"/>
          <p:cNvSpPr>
            <a:spLocks noGrp="1"/>
          </p:cNvSpPr>
          <p:nvPr>
            <p:ph type="subTitle" idx="1" hasCustomPrompt="1"/>
          </p:nvPr>
        </p:nvSpPr>
        <p:spPr>
          <a:xfrm>
            <a:off x="527221" y="3429000"/>
            <a:ext cx="7702378" cy="1151602"/>
          </a:xfrm>
        </p:spPr>
        <p:txBody>
          <a:bodyPr anchor="ctr">
            <a:normAutofit/>
          </a:bodyPr>
          <a:lstStyle>
            <a:lvl1pPr marL="0" indent="0" algn="l">
              <a:buNone/>
              <a:defRPr sz="30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3165881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títul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DFC6-2039-2E8E-8EAA-EB956A2C0438}"/>
              </a:ext>
            </a:extLst>
          </p:cNvPr>
          <p:cNvSpPr>
            <a:spLocks noGrp="1"/>
          </p:cNvSpPr>
          <p:nvPr>
            <p:ph type="title" hasCustomPrompt="1"/>
          </p:nvPr>
        </p:nvSpPr>
        <p:spPr>
          <a:xfrm>
            <a:off x="1440611" y="365125"/>
            <a:ext cx="9359662" cy="1135871"/>
          </a:xfrm>
        </p:spPr>
        <p:txBody>
          <a:bodyPr>
            <a:normAutofit/>
          </a:bodyPr>
          <a:lstStyle>
            <a:lvl1pPr algn="ctr">
              <a:defRPr sz="4000"/>
            </a:lvl1pPr>
          </a:lstStyle>
          <a:p>
            <a:r>
              <a:rPr lang="en-GB" err="1"/>
              <a:t>Título</a:t>
            </a:r>
            <a:endParaRPr lang="en-ES"/>
          </a:p>
        </p:txBody>
      </p:sp>
      <p:sp>
        <p:nvSpPr>
          <p:cNvPr id="3" name="Subtitle 2">
            <a:extLst>
              <a:ext uri="{FF2B5EF4-FFF2-40B4-BE49-F238E27FC236}">
                <a16:creationId xmlns:a16="http://schemas.microsoft.com/office/drawing/2014/main" id="{00590FA4-1193-3380-8DF1-846B9CCD99F5}"/>
              </a:ext>
            </a:extLst>
          </p:cNvPr>
          <p:cNvSpPr>
            <a:spLocks noGrp="1"/>
          </p:cNvSpPr>
          <p:nvPr>
            <p:ph type="subTitle" idx="1" hasCustomPrompt="1"/>
          </p:nvPr>
        </p:nvSpPr>
        <p:spPr>
          <a:xfrm>
            <a:off x="1440612" y="1500996"/>
            <a:ext cx="9359661" cy="779443"/>
          </a:xfrm>
        </p:spPr>
        <p:txBody>
          <a:bodyPr anchor="ctr">
            <a:normAutofit/>
          </a:bodyPr>
          <a:lstStyle>
            <a:lvl1pPr marL="0" indent="0" algn="ctr">
              <a:buNone/>
              <a:defRPr sz="25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34651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despedi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221" y="2143897"/>
            <a:ext cx="7702378" cy="1285103"/>
          </a:xfrm>
        </p:spPr>
        <p:txBody>
          <a:bodyPr anchor="ctr">
            <a:normAutofit/>
          </a:bodyPr>
          <a:lstStyle>
            <a:lvl1pPr algn="l">
              <a:defRPr sz="4500" b="1" i="0">
                <a:solidFill>
                  <a:srgbClr val="222226"/>
                </a:solidFill>
                <a:latin typeface="Roboto" panose="02000000000000000000" pitchFamily="2" charset="0"/>
                <a:ea typeface="Roboto" panose="02000000000000000000" pitchFamily="2" charset="0"/>
              </a:defRPr>
            </a:lvl1pPr>
          </a:lstStyle>
          <a:p>
            <a:r>
              <a:rPr lang="en-GB" err="1"/>
              <a:t>Título</a:t>
            </a:r>
            <a:endParaRPr lang="en-US"/>
          </a:p>
        </p:txBody>
      </p:sp>
      <p:sp>
        <p:nvSpPr>
          <p:cNvPr id="3" name="Subtitle 2"/>
          <p:cNvSpPr>
            <a:spLocks noGrp="1"/>
          </p:cNvSpPr>
          <p:nvPr>
            <p:ph type="subTitle" idx="1" hasCustomPrompt="1"/>
          </p:nvPr>
        </p:nvSpPr>
        <p:spPr>
          <a:xfrm>
            <a:off x="527221" y="3429000"/>
            <a:ext cx="7702378" cy="1151602"/>
          </a:xfrm>
        </p:spPr>
        <p:txBody>
          <a:bodyPr anchor="ctr">
            <a:normAutofit/>
          </a:bodyPr>
          <a:lstStyle>
            <a:lvl1pPr marL="0" indent="0" algn="l">
              <a:buNone/>
              <a:defRPr sz="30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134260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F63B-DE88-2BBB-E81C-012C5B9E5B4B}"/>
              </a:ext>
            </a:extLst>
          </p:cNvPr>
          <p:cNvSpPr>
            <a:spLocks noGrp="1"/>
          </p:cNvSpPr>
          <p:nvPr>
            <p:ph type="title" hasCustomPrompt="1"/>
          </p:nvPr>
        </p:nvSpPr>
        <p:spPr>
          <a:xfrm>
            <a:off x="2592198" y="2953026"/>
            <a:ext cx="4454553" cy="951947"/>
          </a:xfrm>
        </p:spPr>
        <p:txBody>
          <a:bodyPr>
            <a:noAutofit/>
          </a:bodyPr>
          <a:lstStyle>
            <a:lvl1pPr algn="ctr">
              <a:defRPr sz="3000">
                <a:solidFill>
                  <a:srgbClr val="F9F9F9"/>
                </a:solidFill>
              </a:defRPr>
            </a:lvl1pPr>
          </a:lstStyle>
          <a:p>
            <a:r>
              <a:rPr lang="en-GB" err="1"/>
              <a:t>Título</a:t>
            </a:r>
            <a:endParaRPr lang="en-ES"/>
          </a:p>
        </p:txBody>
      </p:sp>
    </p:spTree>
    <p:extLst>
      <p:ext uri="{BB962C8B-B14F-4D97-AF65-F5344CB8AC3E}">
        <p14:creationId xmlns:p14="http://schemas.microsoft.com/office/powerpoint/2010/main" val="135587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07769" y="365125"/>
            <a:ext cx="7107315" cy="1281113"/>
          </a:xfrm>
        </p:spPr>
        <p:txBody>
          <a:bodyPr/>
          <a:lstStyle>
            <a:lvl1pPr algn="ctr">
              <a:defRPr sz="3000"/>
            </a:lvl1pPr>
          </a:lstStyle>
          <a:p>
            <a:r>
              <a:rPr lang="en-GB" err="1"/>
              <a:t>Título</a:t>
            </a:r>
            <a:endParaRPr lang="en-US"/>
          </a:p>
        </p:txBody>
      </p:sp>
      <p:sp>
        <p:nvSpPr>
          <p:cNvPr id="3" name="Content Placeholder 2"/>
          <p:cNvSpPr>
            <a:spLocks noGrp="1"/>
          </p:cNvSpPr>
          <p:nvPr>
            <p:ph idx="1" hasCustomPrompt="1"/>
          </p:nvPr>
        </p:nvSpPr>
        <p:spPr>
          <a:xfrm>
            <a:off x="1570008" y="1729648"/>
            <a:ext cx="9369236" cy="4447315"/>
          </a:xfrm>
        </p:spPr>
        <p:txBody>
          <a:bodyPr/>
          <a:lstStyle>
            <a:lvl1pPr marL="0" indent="0">
              <a:buNone/>
              <a:defRPr sz="2000" b="0" i="0">
                <a:latin typeface="Roboto" panose="02000000000000000000" pitchFamily="2" charset="0"/>
                <a:ea typeface="Roboto" panose="02000000000000000000" pitchFamily="2" charset="0"/>
              </a:defRPr>
            </a:lvl1pPr>
          </a:lstStyle>
          <a:p>
            <a:pPr algn="just" fontAlgn="base"/>
            <a:r>
              <a:rPr lang="en-US" err="1"/>
              <a:t>Texto</a:t>
            </a:r>
            <a:endParaRPr lang="en-US"/>
          </a:p>
        </p:txBody>
      </p:sp>
    </p:spTree>
    <p:extLst>
      <p:ext uri="{BB962C8B-B14F-4D97-AF65-F5344CB8AC3E}">
        <p14:creationId xmlns:p14="http://schemas.microsoft.com/office/powerpoint/2010/main" val="425201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o y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8938" y="1553248"/>
            <a:ext cx="6113602" cy="682502"/>
          </a:xfrm>
          <a:noFill/>
        </p:spPr>
        <p:txBody>
          <a:bodyPr anchor="b">
            <a:normAutofit/>
          </a:bodyPr>
          <a:lstStyle>
            <a:lvl1pPr algn="l">
              <a:defRPr sz="3000"/>
            </a:lvl1pPr>
          </a:lstStyle>
          <a:p>
            <a:r>
              <a:rPr lang="en-GB" err="1"/>
              <a:t>Título</a:t>
            </a:r>
            <a:endParaRPr lang="en-US"/>
          </a:p>
        </p:txBody>
      </p:sp>
      <p:sp>
        <p:nvSpPr>
          <p:cNvPr id="3" name="Text Placeholder 2"/>
          <p:cNvSpPr>
            <a:spLocks noGrp="1"/>
          </p:cNvSpPr>
          <p:nvPr>
            <p:ph type="body" idx="1" hasCustomPrompt="1"/>
          </p:nvPr>
        </p:nvSpPr>
        <p:spPr>
          <a:xfrm>
            <a:off x="668938" y="2547599"/>
            <a:ext cx="6113602" cy="3435951"/>
          </a:xfrm>
        </p:spPr>
        <p:txBody>
          <a:bodyPr>
            <a:normAutofit/>
          </a:bodyPr>
          <a:lstStyle>
            <a:lvl1pPr marL="0" indent="0">
              <a:buNone/>
              <a:defRPr sz="2000" b="0" i="0">
                <a:solidFill>
                  <a:srgbClr val="222226"/>
                </a:solidFill>
                <a:latin typeface="Roboto" panose="02000000000000000000" pitchFamily="2" charset="0"/>
                <a:ea typeface="Roboto" panose="02000000000000000000"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err="1"/>
              <a:t>Texto</a:t>
            </a:r>
            <a:endParaRPr lang="en-GB"/>
          </a:p>
        </p:txBody>
      </p:sp>
      <p:sp>
        <p:nvSpPr>
          <p:cNvPr id="5" name="Picture Placeholder 4">
            <a:extLst>
              <a:ext uri="{FF2B5EF4-FFF2-40B4-BE49-F238E27FC236}">
                <a16:creationId xmlns:a16="http://schemas.microsoft.com/office/drawing/2014/main" id="{67EEFD2C-1D0C-4082-1F2D-E3E5D691B77D}"/>
              </a:ext>
            </a:extLst>
          </p:cNvPr>
          <p:cNvSpPr>
            <a:spLocks noGrp="1"/>
          </p:cNvSpPr>
          <p:nvPr>
            <p:ph type="pic" sz="quarter" idx="10" hasCustomPrompt="1"/>
          </p:nvPr>
        </p:nvSpPr>
        <p:spPr>
          <a:xfrm>
            <a:off x="8057591" y="0"/>
            <a:ext cx="4057291" cy="6858000"/>
          </a:xfrm>
        </p:spPr>
        <p:txBody>
          <a:bodyPr/>
          <a:lstStyle/>
          <a:p>
            <a:r>
              <a:rPr lang="en-GB"/>
              <a:t>Imagen</a:t>
            </a:r>
            <a:endParaRPr lang="en-ES"/>
          </a:p>
        </p:txBody>
      </p:sp>
    </p:spTree>
    <p:extLst>
      <p:ext uri="{BB962C8B-B14F-4D97-AF65-F5344CB8AC3E}">
        <p14:creationId xmlns:p14="http://schemas.microsoft.com/office/powerpoint/2010/main" val="368606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C703-F2A2-238B-DCC8-1F7EF4BF87EA}"/>
              </a:ext>
            </a:extLst>
          </p:cNvPr>
          <p:cNvSpPr>
            <a:spLocks noGrp="1"/>
          </p:cNvSpPr>
          <p:nvPr>
            <p:ph type="title" hasCustomPrompt="1"/>
          </p:nvPr>
        </p:nvSpPr>
        <p:spPr>
          <a:xfrm>
            <a:off x="1562819" y="495759"/>
            <a:ext cx="8599098" cy="1108755"/>
          </a:xfrm>
        </p:spPr>
        <p:txBody>
          <a:bodyPr>
            <a:normAutofit/>
          </a:bodyPr>
          <a:lstStyle>
            <a:lvl1pPr algn="ctr">
              <a:defRPr sz="4000"/>
            </a:lvl1pPr>
          </a:lstStyle>
          <a:p>
            <a:r>
              <a:rPr lang="en-GB" err="1"/>
              <a:t>Título</a:t>
            </a:r>
            <a:endParaRPr lang="en-ES"/>
          </a:p>
        </p:txBody>
      </p:sp>
      <p:sp>
        <p:nvSpPr>
          <p:cNvPr id="11" name="Content Placeholder 10">
            <a:extLst>
              <a:ext uri="{FF2B5EF4-FFF2-40B4-BE49-F238E27FC236}">
                <a16:creationId xmlns:a16="http://schemas.microsoft.com/office/drawing/2014/main" id="{636E4DA5-B765-D391-D171-EE6E40645C21}"/>
              </a:ext>
            </a:extLst>
          </p:cNvPr>
          <p:cNvSpPr>
            <a:spLocks noGrp="1"/>
          </p:cNvSpPr>
          <p:nvPr>
            <p:ph sz="quarter" idx="10" hasCustomPrompt="1"/>
          </p:nvPr>
        </p:nvSpPr>
        <p:spPr>
          <a:xfrm>
            <a:off x="1562101" y="1828801"/>
            <a:ext cx="4165600" cy="4149306"/>
          </a:xfrm>
        </p:spPr>
        <p:txBody>
          <a:bodyPr>
            <a:normAutofit/>
          </a:bodyPr>
          <a:lstStyle>
            <a:lvl1pPr marL="0" indent="0">
              <a:buNone/>
              <a:defRPr sz="2000" b="0" i="0">
                <a:latin typeface="Roboto" panose="02000000000000000000" pitchFamily="2" charset="0"/>
                <a:ea typeface="Roboto" panose="02000000000000000000" pitchFamily="2" charset="0"/>
              </a:defRPr>
            </a:lvl1pPr>
          </a:lstStyle>
          <a:p>
            <a:pPr lvl="0"/>
            <a:r>
              <a:rPr lang="en-GB" err="1"/>
              <a:t>Texto</a:t>
            </a:r>
            <a:r>
              <a:rPr lang="en-GB"/>
              <a:t> o imagen</a:t>
            </a:r>
            <a:endParaRPr lang="en-ES"/>
          </a:p>
        </p:txBody>
      </p:sp>
      <p:sp>
        <p:nvSpPr>
          <p:cNvPr id="14" name="Content Placeholder 13">
            <a:extLst>
              <a:ext uri="{FF2B5EF4-FFF2-40B4-BE49-F238E27FC236}">
                <a16:creationId xmlns:a16="http://schemas.microsoft.com/office/drawing/2014/main" id="{993E529A-AF23-749D-5D76-A25364EA045C}"/>
              </a:ext>
            </a:extLst>
          </p:cNvPr>
          <p:cNvSpPr>
            <a:spLocks noGrp="1"/>
          </p:cNvSpPr>
          <p:nvPr>
            <p:ph sz="quarter" idx="11" hasCustomPrompt="1"/>
          </p:nvPr>
        </p:nvSpPr>
        <p:spPr>
          <a:xfrm>
            <a:off x="5995988" y="1828801"/>
            <a:ext cx="4165600" cy="4149306"/>
          </a:xfrm>
        </p:spPr>
        <p:txBody>
          <a:bodyPr>
            <a:normAutofit/>
          </a:bodyPr>
          <a:lstStyle>
            <a:lvl1pPr marL="0" indent="0">
              <a:buNone/>
              <a:defRPr sz="2000" b="0" i="0">
                <a:latin typeface="Roboto" panose="02000000000000000000" pitchFamily="2" charset="0"/>
                <a:ea typeface="Roboto" panose="02000000000000000000" pitchFamily="2" charset="0"/>
              </a:defRPr>
            </a:lvl1pPr>
          </a:lstStyle>
          <a:p>
            <a:pPr lvl="0"/>
            <a:r>
              <a:rPr lang="en-ES"/>
              <a:t>Texto o imagen</a:t>
            </a:r>
          </a:p>
        </p:txBody>
      </p:sp>
    </p:spTree>
    <p:extLst>
      <p:ext uri="{BB962C8B-B14F-4D97-AF65-F5344CB8AC3E}">
        <p14:creationId xmlns:p14="http://schemas.microsoft.com/office/powerpoint/2010/main" val="1678000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texto y obje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C703-F2A2-238B-DCC8-1F7EF4BF87EA}"/>
              </a:ext>
            </a:extLst>
          </p:cNvPr>
          <p:cNvSpPr>
            <a:spLocks noGrp="1"/>
          </p:cNvSpPr>
          <p:nvPr>
            <p:ph type="title" hasCustomPrompt="1"/>
          </p:nvPr>
        </p:nvSpPr>
        <p:spPr>
          <a:xfrm>
            <a:off x="1562101" y="1383234"/>
            <a:ext cx="4164882" cy="950997"/>
          </a:xfrm>
        </p:spPr>
        <p:txBody>
          <a:bodyPr>
            <a:normAutofit/>
          </a:bodyPr>
          <a:lstStyle>
            <a:lvl1pPr algn="l">
              <a:defRPr sz="3000"/>
            </a:lvl1pPr>
          </a:lstStyle>
          <a:p>
            <a:r>
              <a:rPr lang="en-GB" err="1"/>
              <a:t>Título</a:t>
            </a:r>
            <a:endParaRPr lang="en-ES"/>
          </a:p>
        </p:txBody>
      </p:sp>
      <p:sp>
        <p:nvSpPr>
          <p:cNvPr id="11" name="Content Placeholder 10">
            <a:extLst>
              <a:ext uri="{FF2B5EF4-FFF2-40B4-BE49-F238E27FC236}">
                <a16:creationId xmlns:a16="http://schemas.microsoft.com/office/drawing/2014/main" id="{636E4DA5-B765-D391-D171-EE6E40645C21}"/>
              </a:ext>
            </a:extLst>
          </p:cNvPr>
          <p:cNvSpPr>
            <a:spLocks noGrp="1"/>
          </p:cNvSpPr>
          <p:nvPr>
            <p:ph sz="quarter" idx="10" hasCustomPrompt="1"/>
          </p:nvPr>
        </p:nvSpPr>
        <p:spPr>
          <a:xfrm>
            <a:off x="1562101" y="2334231"/>
            <a:ext cx="4164882" cy="3643875"/>
          </a:xfrm>
        </p:spPr>
        <p:txBody>
          <a:bodyPr>
            <a:normAutofit/>
          </a:bodyPr>
          <a:lstStyle>
            <a:lvl1pPr marL="0" indent="0">
              <a:buNone/>
              <a:defRPr sz="2000" b="0" i="0">
                <a:latin typeface="Roboto" panose="02000000000000000000" pitchFamily="2" charset="0"/>
                <a:ea typeface="Roboto" panose="02000000000000000000" pitchFamily="2" charset="0"/>
              </a:defRPr>
            </a:lvl1pPr>
          </a:lstStyle>
          <a:p>
            <a:pPr lvl="0"/>
            <a:r>
              <a:rPr lang="en-ES"/>
              <a:t>Texto</a:t>
            </a:r>
          </a:p>
        </p:txBody>
      </p:sp>
      <p:sp>
        <p:nvSpPr>
          <p:cNvPr id="14" name="Content Placeholder 13">
            <a:extLst>
              <a:ext uri="{FF2B5EF4-FFF2-40B4-BE49-F238E27FC236}">
                <a16:creationId xmlns:a16="http://schemas.microsoft.com/office/drawing/2014/main" id="{993E529A-AF23-749D-5D76-A25364EA045C}"/>
              </a:ext>
            </a:extLst>
          </p:cNvPr>
          <p:cNvSpPr>
            <a:spLocks noGrp="1"/>
          </p:cNvSpPr>
          <p:nvPr>
            <p:ph sz="quarter" idx="11" hasCustomPrompt="1"/>
          </p:nvPr>
        </p:nvSpPr>
        <p:spPr>
          <a:xfrm>
            <a:off x="5995988" y="1383235"/>
            <a:ext cx="4165600" cy="4594872"/>
          </a:xfrm>
        </p:spPr>
        <p:txBody>
          <a:bodyPr>
            <a:normAutofit/>
          </a:bodyPr>
          <a:lstStyle>
            <a:lvl1pPr marL="0" indent="0">
              <a:buNone/>
              <a:defRPr sz="2000" b="0" i="0">
                <a:latin typeface="Roboto" panose="02000000000000000000" pitchFamily="2" charset="0"/>
                <a:ea typeface="Roboto" panose="02000000000000000000" pitchFamily="2" charset="0"/>
              </a:defRPr>
            </a:lvl1pPr>
          </a:lstStyle>
          <a:p>
            <a:pPr lvl="0"/>
            <a:r>
              <a:rPr lang="en-ES"/>
              <a:t>Texto o imagen</a:t>
            </a:r>
          </a:p>
        </p:txBody>
      </p:sp>
    </p:spTree>
    <p:extLst>
      <p:ext uri="{BB962C8B-B14F-4D97-AF65-F5344CB8AC3E}">
        <p14:creationId xmlns:p14="http://schemas.microsoft.com/office/powerpoint/2010/main" val="131817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títul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F2876C-9945-6ADD-3DEC-7D1BEACE595A}"/>
              </a:ext>
            </a:extLst>
          </p:cNvPr>
          <p:cNvSpPr>
            <a:spLocks noGrp="1"/>
          </p:cNvSpPr>
          <p:nvPr>
            <p:ph type="title" hasCustomPrompt="1"/>
          </p:nvPr>
        </p:nvSpPr>
        <p:spPr>
          <a:xfrm>
            <a:off x="1440611" y="365125"/>
            <a:ext cx="9359662" cy="1135871"/>
          </a:xfrm>
        </p:spPr>
        <p:txBody>
          <a:bodyPr>
            <a:normAutofit/>
          </a:bodyPr>
          <a:lstStyle>
            <a:lvl1pPr algn="ctr">
              <a:defRPr sz="4000"/>
            </a:lvl1pPr>
          </a:lstStyle>
          <a:p>
            <a:r>
              <a:rPr lang="en-GB" err="1"/>
              <a:t>Título</a:t>
            </a:r>
            <a:endParaRPr lang="en-ES"/>
          </a:p>
        </p:txBody>
      </p:sp>
      <p:sp>
        <p:nvSpPr>
          <p:cNvPr id="8" name="Subtitle 2">
            <a:extLst>
              <a:ext uri="{FF2B5EF4-FFF2-40B4-BE49-F238E27FC236}">
                <a16:creationId xmlns:a16="http://schemas.microsoft.com/office/drawing/2014/main" id="{37273D5C-A6F2-525E-DE6F-B1CAA6C43F3F}"/>
              </a:ext>
            </a:extLst>
          </p:cNvPr>
          <p:cNvSpPr>
            <a:spLocks noGrp="1"/>
          </p:cNvSpPr>
          <p:nvPr>
            <p:ph type="subTitle" idx="1" hasCustomPrompt="1"/>
          </p:nvPr>
        </p:nvSpPr>
        <p:spPr>
          <a:xfrm>
            <a:off x="1440612" y="1500996"/>
            <a:ext cx="9359661" cy="779443"/>
          </a:xfrm>
        </p:spPr>
        <p:txBody>
          <a:bodyPr anchor="ctr">
            <a:normAutofit/>
          </a:bodyPr>
          <a:lstStyle>
            <a:lvl1pPr marL="0" indent="0" algn="ctr">
              <a:buNone/>
              <a:defRPr sz="25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429241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títul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16B674-BCCE-BB61-94B7-8278876B24D1}"/>
              </a:ext>
            </a:extLst>
          </p:cNvPr>
          <p:cNvSpPr>
            <a:spLocks noGrp="1"/>
          </p:cNvSpPr>
          <p:nvPr>
            <p:ph type="title" hasCustomPrompt="1"/>
          </p:nvPr>
        </p:nvSpPr>
        <p:spPr>
          <a:xfrm>
            <a:off x="1440611" y="365125"/>
            <a:ext cx="9359662" cy="1135871"/>
          </a:xfrm>
        </p:spPr>
        <p:txBody>
          <a:bodyPr>
            <a:normAutofit/>
          </a:bodyPr>
          <a:lstStyle>
            <a:lvl1pPr algn="ctr">
              <a:defRPr sz="4000"/>
            </a:lvl1pPr>
          </a:lstStyle>
          <a:p>
            <a:r>
              <a:rPr lang="en-GB" err="1"/>
              <a:t>Título</a:t>
            </a:r>
            <a:endParaRPr lang="en-ES"/>
          </a:p>
        </p:txBody>
      </p:sp>
      <p:sp>
        <p:nvSpPr>
          <p:cNvPr id="4" name="Subtitle 2">
            <a:extLst>
              <a:ext uri="{FF2B5EF4-FFF2-40B4-BE49-F238E27FC236}">
                <a16:creationId xmlns:a16="http://schemas.microsoft.com/office/drawing/2014/main" id="{337252C4-F65E-7B4B-ADAE-A427BE5A02DD}"/>
              </a:ext>
            </a:extLst>
          </p:cNvPr>
          <p:cNvSpPr>
            <a:spLocks noGrp="1"/>
          </p:cNvSpPr>
          <p:nvPr>
            <p:ph type="subTitle" idx="1" hasCustomPrompt="1"/>
          </p:nvPr>
        </p:nvSpPr>
        <p:spPr>
          <a:xfrm>
            <a:off x="1440612" y="1500996"/>
            <a:ext cx="9359661" cy="779443"/>
          </a:xfrm>
        </p:spPr>
        <p:txBody>
          <a:bodyPr anchor="ctr">
            <a:normAutofit/>
          </a:bodyPr>
          <a:lstStyle>
            <a:lvl1pPr marL="0" indent="0" algn="ctr">
              <a:buNone/>
              <a:defRPr sz="25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384316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títul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6DAC-1937-8E25-0743-E567973A0FFE}"/>
              </a:ext>
            </a:extLst>
          </p:cNvPr>
          <p:cNvSpPr>
            <a:spLocks noGrp="1"/>
          </p:cNvSpPr>
          <p:nvPr>
            <p:ph type="title" hasCustomPrompt="1"/>
          </p:nvPr>
        </p:nvSpPr>
        <p:spPr>
          <a:xfrm>
            <a:off x="1440611" y="365125"/>
            <a:ext cx="9359662" cy="1135871"/>
          </a:xfrm>
        </p:spPr>
        <p:txBody>
          <a:bodyPr>
            <a:normAutofit/>
          </a:bodyPr>
          <a:lstStyle>
            <a:lvl1pPr algn="ctr">
              <a:defRPr sz="4000"/>
            </a:lvl1pPr>
          </a:lstStyle>
          <a:p>
            <a:r>
              <a:rPr lang="en-GB" err="1"/>
              <a:t>Título</a:t>
            </a:r>
            <a:endParaRPr lang="en-ES"/>
          </a:p>
        </p:txBody>
      </p:sp>
      <p:sp>
        <p:nvSpPr>
          <p:cNvPr id="5" name="Subtitle 2">
            <a:extLst>
              <a:ext uri="{FF2B5EF4-FFF2-40B4-BE49-F238E27FC236}">
                <a16:creationId xmlns:a16="http://schemas.microsoft.com/office/drawing/2014/main" id="{B25003E2-1CBA-2070-AB5D-0D79D44D7657}"/>
              </a:ext>
            </a:extLst>
          </p:cNvPr>
          <p:cNvSpPr>
            <a:spLocks noGrp="1"/>
          </p:cNvSpPr>
          <p:nvPr>
            <p:ph type="subTitle" idx="1" hasCustomPrompt="1"/>
          </p:nvPr>
        </p:nvSpPr>
        <p:spPr>
          <a:xfrm>
            <a:off x="1440612" y="1500996"/>
            <a:ext cx="9359661" cy="779443"/>
          </a:xfrm>
        </p:spPr>
        <p:txBody>
          <a:bodyPr anchor="ctr">
            <a:normAutofit/>
          </a:bodyPr>
          <a:lstStyle>
            <a:lvl1pPr marL="0" indent="0" algn="ctr">
              <a:buNone/>
              <a:defRPr sz="2500" b="0" i="0">
                <a:solidFill>
                  <a:srgbClr val="606061"/>
                </a:solidFill>
                <a:latin typeface="Roboto Medium" panose="02000000000000000000" pitchFamily="2" charset="0"/>
                <a:ea typeface="Roboto Medium"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Subtítulo</a:t>
            </a:r>
            <a:endParaRPr lang="en-US"/>
          </a:p>
        </p:txBody>
      </p:sp>
    </p:spTree>
    <p:extLst>
      <p:ext uri="{BB962C8B-B14F-4D97-AF65-F5344CB8AC3E}">
        <p14:creationId xmlns:p14="http://schemas.microsoft.com/office/powerpoint/2010/main" val="188787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Title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Text</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smtClean="0"/>
              <a:t>5/15/2025</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endParaRPr lang="en-ES"/>
          </a:p>
        </p:txBody>
      </p:sp>
      <p:pic>
        <p:nvPicPr>
          <p:cNvPr id="7" name="Picture 6" descr="A blue and black logo&#10;&#10;Description automatically generated">
            <a:extLst>
              <a:ext uri="{FF2B5EF4-FFF2-40B4-BE49-F238E27FC236}">
                <a16:creationId xmlns:a16="http://schemas.microsoft.com/office/drawing/2014/main" id="{553A18F7-8A8E-19CF-9A34-FB2D032550FD}"/>
              </a:ext>
            </a:extLst>
          </p:cNvPr>
          <p:cNvPicPr>
            <a:picLocks noChangeAspect="1"/>
          </p:cNvPicPr>
          <p:nvPr userDrawn="1"/>
        </p:nvPicPr>
        <p:blipFill>
          <a:blip r:embed="rId13"/>
          <a:stretch>
            <a:fillRect/>
          </a:stretch>
        </p:blipFill>
        <p:spPr>
          <a:xfrm>
            <a:off x="8092" y="5943600"/>
            <a:ext cx="922492" cy="922492"/>
          </a:xfrm>
          <a:prstGeom prst="rect">
            <a:avLst/>
          </a:prstGeom>
        </p:spPr>
      </p:pic>
    </p:spTree>
    <p:extLst>
      <p:ext uri="{BB962C8B-B14F-4D97-AF65-F5344CB8AC3E}">
        <p14:creationId xmlns:p14="http://schemas.microsoft.com/office/powerpoint/2010/main" val="2222152425"/>
      </p:ext>
    </p:extLst>
  </p:cSld>
  <p:clrMap bg1="lt1" tx1="dk1" bg2="lt2" tx2="dk2" accent1="accent1" accent2="accent2" accent3="accent3" accent4="accent4" accent5="accent5" accent6="accent6" hlink="hlink" folHlink="folHlink"/>
  <p:sldLayoutIdLst>
    <p:sldLayoutId id="2147483708" r:id="rId1"/>
    <p:sldLayoutId id="2147483715" r:id="rId2"/>
    <p:sldLayoutId id="2147483709" r:id="rId3"/>
    <p:sldLayoutId id="2147483710" r:id="rId4"/>
    <p:sldLayoutId id="2147483711" r:id="rId5"/>
    <p:sldLayoutId id="2147483716" r:id="rId6"/>
    <p:sldLayoutId id="2147483719" r:id="rId7"/>
    <p:sldLayoutId id="2147483713" r:id="rId8"/>
    <p:sldLayoutId id="2147483712" r:id="rId9"/>
    <p:sldLayoutId id="2147483720" r:id="rId10"/>
    <p:sldLayoutId id="2147483714" r:id="rId11"/>
  </p:sldLayoutIdLst>
  <p:txStyles>
    <p:titleStyle>
      <a:lvl1pPr algn="ctr" defTabSz="914400" rtl="0" eaLnBrk="1" latinLnBrk="0" hangingPunct="1">
        <a:lnSpc>
          <a:spcPct val="90000"/>
        </a:lnSpc>
        <a:spcBef>
          <a:spcPct val="0"/>
        </a:spcBef>
        <a:buNone/>
        <a:defRPr sz="3000" b="0" i="0" kern="1200">
          <a:solidFill>
            <a:srgbClr val="4137FF"/>
          </a:solidFill>
          <a:latin typeface="Roboto Medium" panose="02000000000000000000" pitchFamily="2" charset="0"/>
          <a:ea typeface="Roboto Medium" panose="02000000000000000000" pitchFamily="2"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222226"/>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222226"/>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22226"/>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222226"/>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222226"/>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C159-1CBA-E3DA-8981-FB8C1BD49819}"/>
              </a:ext>
            </a:extLst>
          </p:cNvPr>
          <p:cNvSpPr>
            <a:spLocks noGrp="1"/>
          </p:cNvSpPr>
          <p:nvPr>
            <p:ph type="ctrTitle"/>
          </p:nvPr>
        </p:nvSpPr>
        <p:spPr/>
        <p:txBody>
          <a:bodyPr>
            <a:normAutofit fontScale="90000"/>
          </a:bodyPr>
          <a:lstStyle/>
          <a:p>
            <a:r>
              <a:rPr lang="en-ES" err="1">
                <a:latin typeface="Roboto"/>
                <a:ea typeface="Roboto"/>
                <a:cs typeface="Roboto"/>
              </a:rPr>
              <a:t>Análisis</a:t>
            </a:r>
            <a:r>
              <a:rPr lang="en-ES">
                <a:latin typeface="Roboto"/>
                <a:ea typeface="Roboto"/>
                <a:cs typeface="Roboto"/>
              </a:rPr>
              <a:t> de </a:t>
            </a:r>
            <a:r>
              <a:rPr lang="en-ES" err="1">
                <a:latin typeface="Roboto"/>
                <a:ea typeface="Roboto"/>
                <a:cs typeface="Roboto"/>
              </a:rPr>
              <a:t>Olist</a:t>
            </a:r>
            <a:r>
              <a:rPr lang="en-ES">
                <a:latin typeface="Roboto"/>
                <a:ea typeface="Roboto"/>
                <a:cs typeface="Roboto"/>
              </a:rPr>
              <a:t> </a:t>
            </a:r>
            <a:br>
              <a:rPr lang="en-ES">
                <a:latin typeface="Roboto"/>
                <a:ea typeface="Roboto"/>
                <a:cs typeface="Roboto"/>
              </a:rPr>
            </a:br>
            <a:r>
              <a:rPr lang="en-ES">
                <a:latin typeface="Roboto"/>
                <a:ea typeface="Roboto"/>
                <a:cs typeface="Roboto"/>
              </a:rPr>
              <a:t>Data-E Commerce</a:t>
            </a:r>
            <a:endParaRPr lang="en-ES"/>
          </a:p>
        </p:txBody>
      </p:sp>
      <p:sp>
        <p:nvSpPr>
          <p:cNvPr id="3" name="Subtitle 2">
            <a:extLst>
              <a:ext uri="{FF2B5EF4-FFF2-40B4-BE49-F238E27FC236}">
                <a16:creationId xmlns:a16="http://schemas.microsoft.com/office/drawing/2014/main" id="{5A33F9FD-D16A-CCE7-B8CC-ACF4DDC65ACB}"/>
              </a:ext>
            </a:extLst>
          </p:cNvPr>
          <p:cNvSpPr>
            <a:spLocks noGrp="1"/>
          </p:cNvSpPr>
          <p:nvPr>
            <p:ph type="subTitle" idx="1"/>
          </p:nvPr>
        </p:nvSpPr>
        <p:spPr/>
        <p:txBody>
          <a:bodyPr/>
          <a:lstStyle/>
          <a:p>
            <a:r>
              <a:rPr lang="en-ES">
                <a:latin typeface="Roboto Medium"/>
                <a:ea typeface="Roboto Medium"/>
                <a:cs typeface="Roboto Medium"/>
              </a:rPr>
              <a:t>Proyecto Módulo 3 - Streamlit</a:t>
            </a:r>
            <a:endParaRPr lang="en-ES"/>
          </a:p>
        </p:txBody>
      </p:sp>
      <p:sp>
        <p:nvSpPr>
          <p:cNvPr id="4" name="CuadroTexto 3">
            <a:extLst>
              <a:ext uri="{FF2B5EF4-FFF2-40B4-BE49-F238E27FC236}">
                <a16:creationId xmlns:a16="http://schemas.microsoft.com/office/drawing/2014/main" id="{1C5997B9-B84F-B705-FF29-6A8AD0444C79}"/>
              </a:ext>
            </a:extLst>
          </p:cNvPr>
          <p:cNvSpPr txBox="1"/>
          <p:nvPr/>
        </p:nvSpPr>
        <p:spPr>
          <a:xfrm>
            <a:off x="7791449" y="5267324"/>
            <a:ext cx="40766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222226"/>
                </a:solidFill>
                <a:ea typeface="Calibri"/>
                <a:cs typeface="Calibri"/>
              </a:rPr>
              <a:t>Miriam Moreira Rubio</a:t>
            </a:r>
          </a:p>
          <a:p>
            <a:r>
              <a:rPr lang="es-ES">
                <a:solidFill>
                  <a:srgbClr val="222226"/>
                </a:solidFill>
                <a:ea typeface="Calibri"/>
                <a:cs typeface="Calibri"/>
              </a:rPr>
              <a:t>Juan Alberto Domínguez Vázquez</a:t>
            </a:r>
          </a:p>
        </p:txBody>
      </p:sp>
    </p:spTree>
    <p:extLst>
      <p:ext uri="{BB962C8B-B14F-4D97-AF65-F5344CB8AC3E}">
        <p14:creationId xmlns:p14="http://schemas.microsoft.com/office/powerpoint/2010/main" val="3418067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F1209-20C8-13DF-F538-B8BE8E6DAD6A}"/>
              </a:ext>
            </a:extLst>
          </p:cNvPr>
          <p:cNvSpPr>
            <a:spLocks noGrp="1"/>
          </p:cNvSpPr>
          <p:nvPr>
            <p:ph type="title"/>
          </p:nvPr>
        </p:nvSpPr>
        <p:spPr>
          <a:xfrm>
            <a:off x="5117337" y="365125"/>
            <a:ext cx="1958667" cy="1342896"/>
          </a:xfrm>
        </p:spPr>
        <p:txBody>
          <a:bodyPr/>
          <a:lstStyle/>
          <a:p>
            <a:r>
              <a:rPr lang="es-ES">
                <a:latin typeface="Roboto Medium"/>
                <a:ea typeface="Roboto Medium"/>
                <a:cs typeface="Roboto Medium"/>
              </a:rPr>
              <a:t>Sao Paulo</a:t>
            </a:r>
            <a:endParaRPr lang="es-ES">
              <a:latin typeface="Roboto Medium"/>
              <a:ea typeface="Roboto Medium"/>
            </a:endParaRPr>
          </a:p>
        </p:txBody>
      </p:sp>
      <p:pic>
        <p:nvPicPr>
          <p:cNvPr id="4" name="Marcador de contenido 3" descr="Captura de pantalla de computadora&#10;&#10;El contenido generado por IA puede ser incorrecto.">
            <a:extLst>
              <a:ext uri="{FF2B5EF4-FFF2-40B4-BE49-F238E27FC236}">
                <a16:creationId xmlns:a16="http://schemas.microsoft.com/office/drawing/2014/main" id="{965A864C-2645-2D48-860A-5D3E9A8E8EB6}"/>
              </a:ext>
            </a:extLst>
          </p:cNvPr>
          <p:cNvPicPr>
            <a:picLocks noGrp="1" noChangeAspect="1"/>
          </p:cNvPicPr>
          <p:nvPr>
            <p:ph idx="1"/>
          </p:nvPr>
        </p:nvPicPr>
        <p:blipFill>
          <a:blip r:embed="rId2"/>
          <a:stretch>
            <a:fillRect/>
          </a:stretch>
        </p:blipFill>
        <p:spPr>
          <a:xfrm>
            <a:off x="205478" y="1527650"/>
            <a:ext cx="5683077" cy="3440582"/>
          </a:xfrm>
        </p:spPr>
      </p:pic>
      <p:pic>
        <p:nvPicPr>
          <p:cNvPr id="9" name="Imagen 8" descr="Mapa de la región del estado de Sao Paulo con las etiquetas de las principales ciudades - 131445468">
            <a:extLst>
              <a:ext uri="{FF2B5EF4-FFF2-40B4-BE49-F238E27FC236}">
                <a16:creationId xmlns:a16="http://schemas.microsoft.com/office/drawing/2014/main" id="{45B12CAC-1CE9-46F1-4B78-3CBDD59697C9}"/>
              </a:ext>
            </a:extLst>
          </p:cNvPr>
          <p:cNvPicPr>
            <a:picLocks noChangeAspect="1"/>
          </p:cNvPicPr>
          <p:nvPr/>
        </p:nvPicPr>
        <p:blipFill>
          <a:blip r:embed="rId3"/>
          <a:stretch>
            <a:fillRect/>
          </a:stretch>
        </p:blipFill>
        <p:spPr>
          <a:xfrm>
            <a:off x="6093942" y="2536954"/>
            <a:ext cx="5760307" cy="3822958"/>
          </a:xfrm>
          <a:prstGeom prst="rect">
            <a:avLst/>
          </a:prstGeom>
        </p:spPr>
      </p:pic>
      <p:pic>
        <p:nvPicPr>
          <p:cNvPr id="11" name="Gráfico 10" descr="Marcador con relleno sólido">
            <a:extLst>
              <a:ext uri="{FF2B5EF4-FFF2-40B4-BE49-F238E27FC236}">
                <a16:creationId xmlns:a16="http://schemas.microsoft.com/office/drawing/2014/main" id="{2B2E802E-EBF1-A2AD-551E-20B92996CB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9842" y="4817350"/>
            <a:ext cx="313588" cy="313725"/>
          </a:xfrm>
          <a:prstGeom prst="rect">
            <a:avLst/>
          </a:prstGeom>
        </p:spPr>
      </p:pic>
      <p:pic>
        <p:nvPicPr>
          <p:cNvPr id="12" name="Gráfico 11" descr="Marcador con relleno sólido">
            <a:extLst>
              <a:ext uri="{FF2B5EF4-FFF2-40B4-BE49-F238E27FC236}">
                <a16:creationId xmlns:a16="http://schemas.microsoft.com/office/drawing/2014/main" id="{6163392E-5979-48BE-E1F4-2AC1BBB06E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9842" y="4302485"/>
            <a:ext cx="313588" cy="313725"/>
          </a:xfrm>
          <a:prstGeom prst="rect">
            <a:avLst/>
          </a:prstGeom>
        </p:spPr>
      </p:pic>
      <p:pic>
        <p:nvPicPr>
          <p:cNvPr id="13" name="Gráfico 12" descr="Marcador con relleno sólido">
            <a:extLst>
              <a:ext uri="{FF2B5EF4-FFF2-40B4-BE49-F238E27FC236}">
                <a16:creationId xmlns:a16="http://schemas.microsoft.com/office/drawing/2014/main" id="{EC04170A-686C-3F1C-7924-02A22B423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9058" y="4662890"/>
            <a:ext cx="313588" cy="313725"/>
          </a:xfrm>
          <a:prstGeom prst="rect">
            <a:avLst/>
          </a:prstGeom>
        </p:spPr>
      </p:pic>
      <p:pic>
        <p:nvPicPr>
          <p:cNvPr id="14" name="Gráfico 13" descr="Marcador con relleno sólido">
            <a:extLst>
              <a:ext uri="{FF2B5EF4-FFF2-40B4-BE49-F238E27FC236}">
                <a16:creationId xmlns:a16="http://schemas.microsoft.com/office/drawing/2014/main" id="{3B24707D-081C-4D02-3745-92BDAE41D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4814" y="5043890"/>
            <a:ext cx="313588" cy="313725"/>
          </a:xfrm>
          <a:prstGeom prst="rect">
            <a:avLst/>
          </a:prstGeom>
        </p:spPr>
      </p:pic>
    </p:spTree>
    <p:extLst>
      <p:ext uri="{BB962C8B-B14F-4D97-AF65-F5344CB8AC3E}">
        <p14:creationId xmlns:p14="http://schemas.microsoft.com/office/powerpoint/2010/main" val="192374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02457-D5A8-3316-9368-0766726676C9}"/>
              </a:ext>
            </a:extLst>
          </p:cNvPr>
          <p:cNvSpPr>
            <a:spLocks noGrp="1"/>
          </p:cNvSpPr>
          <p:nvPr>
            <p:ph type="title"/>
          </p:nvPr>
        </p:nvSpPr>
        <p:spPr/>
        <p:txBody>
          <a:bodyPr/>
          <a:lstStyle/>
          <a:p>
            <a:r>
              <a:rPr lang="es-ES">
                <a:latin typeface="Roboto Medium"/>
                <a:ea typeface="Roboto Medium"/>
                <a:cs typeface="Roboto Medium"/>
              </a:rPr>
              <a:t>Rio de Janeiro</a:t>
            </a:r>
            <a:endParaRPr lang="es-ES"/>
          </a:p>
        </p:txBody>
      </p:sp>
      <p:pic>
        <p:nvPicPr>
          <p:cNvPr id="4" name="Marcador de contenido 3" descr="Captura de pantalla de un celular&#10;&#10;El contenido generado por IA puede ser incorrecto.">
            <a:extLst>
              <a:ext uri="{FF2B5EF4-FFF2-40B4-BE49-F238E27FC236}">
                <a16:creationId xmlns:a16="http://schemas.microsoft.com/office/drawing/2014/main" id="{4A6762F5-45D5-0F07-B30A-084291E384F0}"/>
              </a:ext>
            </a:extLst>
          </p:cNvPr>
          <p:cNvPicPr>
            <a:picLocks noGrp="1" noChangeAspect="1"/>
          </p:cNvPicPr>
          <p:nvPr>
            <p:ph idx="1"/>
          </p:nvPr>
        </p:nvPicPr>
        <p:blipFill>
          <a:blip r:embed="rId2"/>
          <a:stretch>
            <a:fillRect/>
          </a:stretch>
        </p:blipFill>
        <p:spPr>
          <a:xfrm>
            <a:off x="287531" y="1984805"/>
            <a:ext cx="5685790" cy="3266440"/>
          </a:xfrm>
        </p:spPr>
      </p:pic>
      <p:pic>
        <p:nvPicPr>
          <p:cNvPr id="5" name="Imagen 4" descr="Mapa De Ciudades Del Estado De Río De Janeiro Stock de ilustración -  Ilustración de brasil, blanco: 188537549">
            <a:extLst>
              <a:ext uri="{FF2B5EF4-FFF2-40B4-BE49-F238E27FC236}">
                <a16:creationId xmlns:a16="http://schemas.microsoft.com/office/drawing/2014/main" id="{5CBB45F2-75A5-A0FD-C824-F7908B5A68F1}"/>
              </a:ext>
            </a:extLst>
          </p:cNvPr>
          <p:cNvPicPr>
            <a:picLocks noChangeAspect="1"/>
          </p:cNvPicPr>
          <p:nvPr/>
        </p:nvPicPr>
        <p:blipFill>
          <a:blip r:embed="rId3"/>
          <a:srcRect b="9406"/>
          <a:stretch>
            <a:fillRect/>
          </a:stretch>
        </p:blipFill>
        <p:spPr>
          <a:xfrm>
            <a:off x="6258560" y="1856740"/>
            <a:ext cx="5425440" cy="3720301"/>
          </a:xfrm>
          <a:prstGeom prst="rect">
            <a:avLst/>
          </a:prstGeom>
        </p:spPr>
      </p:pic>
      <p:pic>
        <p:nvPicPr>
          <p:cNvPr id="8" name="Gráfico 7" descr="Marcador con relleno sólido">
            <a:extLst>
              <a:ext uri="{FF2B5EF4-FFF2-40B4-BE49-F238E27FC236}">
                <a16:creationId xmlns:a16="http://schemas.microsoft.com/office/drawing/2014/main" id="{1BB8EEE6-D403-562C-CBAB-E33FBCF7F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5682" y="4543030"/>
            <a:ext cx="313588" cy="313725"/>
          </a:xfrm>
          <a:prstGeom prst="rect">
            <a:avLst/>
          </a:prstGeom>
        </p:spPr>
      </p:pic>
      <p:pic>
        <p:nvPicPr>
          <p:cNvPr id="10" name="Gráfico 9" descr="Marcador con relleno sólido">
            <a:extLst>
              <a:ext uri="{FF2B5EF4-FFF2-40B4-BE49-F238E27FC236}">
                <a16:creationId xmlns:a16="http://schemas.microsoft.com/office/drawing/2014/main" id="{ED78370C-1469-9E35-EEC8-2FF2580B97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0162" y="4471910"/>
            <a:ext cx="313588" cy="313725"/>
          </a:xfrm>
          <a:prstGeom prst="rect">
            <a:avLst/>
          </a:prstGeom>
        </p:spPr>
      </p:pic>
      <p:pic>
        <p:nvPicPr>
          <p:cNvPr id="12" name="Gráfico 11" descr="Marcador con relleno sólido">
            <a:extLst>
              <a:ext uri="{FF2B5EF4-FFF2-40B4-BE49-F238E27FC236}">
                <a16:creationId xmlns:a16="http://schemas.microsoft.com/office/drawing/2014/main" id="{74326C9D-2284-FECC-FF79-0B2817D1B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3122" y="4471910"/>
            <a:ext cx="313588" cy="313725"/>
          </a:xfrm>
          <a:prstGeom prst="rect">
            <a:avLst/>
          </a:prstGeom>
        </p:spPr>
      </p:pic>
      <p:pic>
        <p:nvPicPr>
          <p:cNvPr id="14" name="Gráfico 13" descr="Marcador con relleno sólido">
            <a:extLst>
              <a:ext uri="{FF2B5EF4-FFF2-40B4-BE49-F238E27FC236}">
                <a16:creationId xmlns:a16="http://schemas.microsoft.com/office/drawing/2014/main" id="{6625D993-9556-4472-D01A-7F05C54538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2562" y="4390629"/>
            <a:ext cx="313588" cy="313725"/>
          </a:xfrm>
          <a:prstGeom prst="rect">
            <a:avLst/>
          </a:prstGeom>
        </p:spPr>
      </p:pic>
      <p:pic>
        <p:nvPicPr>
          <p:cNvPr id="15" name="Gráfico 14" descr="Marcador con relleno sólido">
            <a:extLst>
              <a:ext uri="{FF2B5EF4-FFF2-40B4-BE49-F238E27FC236}">
                <a16:creationId xmlns:a16="http://schemas.microsoft.com/office/drawing/2014/main" id="{D719E5F2-6BCE-C412-C287-CF76BA8DC8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7602" y="4390629"/>
            <a:ext cx="313588" cy="313725"/>
          </a:xfrm>
          <a:prstGeom prst="rect">
            <a:avLst/>
          </a:prstGeom>
        </p:spPr>
      </p:pic>
    </p:spTree>
    <p:extLst>
      <p:ext uri="{BB962C8B-B14F-4D97-AF65-F5344CB8AC3E}">
        <p14:creationId xmlns:p14="http://schemas.microsoft.com/office/powerpoint/2010/main" val="22886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7633F-C8B7-5FF0-3D69-AD7C3B08A13A}"/>
              </a:ext>
            </a:extLst>
          </p:cNvPr>
          <p:cNvSpPr>
            <a:spLocks noGrp="1"/>
          </p:cNvSpPr>
          <p:nvPr>
            <p:ph type="title"/>
          </p:nvPr>
        </p:nvSpPr>
        <p:spPr/>
        <p:txBody>
          <a:bodyPr/>
          <a:lstStyle/>
          <a:p>
            <a:r>
              <a:rPr lang="es-ES">
                <a:latin typeface="Roboto Medium"/>
                <a:ea typeface="Roboto Medium"/>
                <a:cs typeface="Roboto Medium"/>
              </a:rPr>
              <a:t>Minas Gerais</a:t>
            </a:r>
            <a:endParaRPr lang="es-ES"/>
          </a:p>
        </p:txBody>
      </p:sp>
      <p:pic>
        <p:nvPicPr>
          <p:cNvPr id="5" name="Imagen 4" descr="Mapa de Minas Gerais Vector de stock #318236310 de ©luisrftc">
            <a:extLst>
              <a:ext uri="{FF2B5EF4-FFF2-40B4-BE49-F238E27FC236}">
                <a16:creationId xmlns:a16="http://schemas.microsoft.com/office/drawing/2014/main" id="{5064F479-ACE2-7760-3840-5AC552AFC2D3}"/>
              </a:ext>
            </a:extLst>
          </p:cNvPr>
          <p:cNvPicPr>
            <a:picLocks noChangeAspect="1"/>
          </p:cNvPicPr>
          <p:nvPr/>
        </p:nvPicPr>
        <p:blipFill>
          <a:blip r:embed="rId2"/>
          <a:srcRect r="2247" b="10345"/>
          <a:stretch>
            <a:fillRect/>
          </a:stretch>
        </p:blipFill>
        <p:spPr>
          <a:xfrm>
            <a:off x="6495535" y="1497589"/>
            <a:ext cx="5379449" cy="3852389"/>
          </a:xfrm>
          <a:prstGeom prst="rect">
            <a:avLst/>
          </a:prstGeom>
        </p:spPr>
      </p:pic>
      <p:pic>
        <p:nvPicPr>
          <p:cNvPr id="8" name="Marcador de contenido 7" descr="Captura de pantalla de un celular&#10;&#10;El contenido generado por IA puede ser incorrecto.">
            <a:extLst>
              <a:ext uri="{FF2B5EF4-FFF2-40B4-BE49-F238E27FC236}">
                <a16:creationId xmlns:a16="http://schemas.microsoft.com/office/drawing/2014/main" id="{42D3FB7E-FEB8-3112-1246-99A576F0FAF0}"/>
              </a:ext>
            </a:extLst>
          </p:cNvPr>
          <p:cNvPicPr>
            <a:picLocks noGrp="1" noChangeAspect="1"/>
          </p:cNvPicPr>
          <p:nvPr>
            <p:ph idx="1"/>
          </p:nvPr>
        </p:nvPicPr>
        <p:blipFill>
          <a:blip r:embed="rId3"/>
          <a:stretch>
            <a:fillRect/>
          </a:stretch>
        </p:blipFill>
        <p:spPr>
          <a:xfrm>
            <a:off x="254390" y="2604873"/>
            <a:ext cx="5842687" cy="3479457"/>
          </a:xfrm>
        </p:spPr>
      </p:pic>
      <p:pic>
        <p:nvPicPr>
          <p:cNvPr id="10" name="Gráfico 9" descr="Marcador con relleno sólido">
            <a:extLst>
              <a:ext uri="{FF2B5EF4-FFF2-40B4-BE49-F238E27FC236}">
                <a16:creationId xmlns:a16="http://schemas.microsoft.com/office/drawing/2014/main" id="{3E04B0D1-DE5E-1E3C-3C3B-891C9CB86C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0899" y="3535953"/>
            <a:ext cx="313588" cy="313725"/>
          </a:xfrm>
          <a:prstGeom prst="rect">
            <a:avLst/>
          </a:prstGeom>
        </p:spPr>
      </p:pic>
      <p:pic>
        <p:nvPicPr>
          <p:cNvPr id="12" name="Gráfico 11" descr="Marcador con relleno sólido">
            <a:extLst>
              <a:ext uri="{FF2B5EF4-FFF2-40B4-BE49-F238E27FC236}">
                <a16:creationId xmlns:a16="http://schemas.microsoft.com/office/drawing/2014/main" id="{F74A7820-4F33-66E8-D2B6-DAD900301F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2980" y="4452413"/>
            <a:ext cx="313588" cy="313725"/>
          </a:xfrm>
          <a:prstGeom prst="rect">
            <a:avLst/>
          </a:prstGeom>
        </p:spPr>
      </p:pic>
      <p:pic>
        <p:nvPicPr>
          <p:cNvPr id="14" name="Gráfico 13" descr="Marcador con relleno sólido">
            <a:extLst>
              <a:ext uri="{FF2B5EF4-FFF2-40B4-BE49-F238E27FC236}">
                <a16:creationId xmlns:a16="http://schemas.microsoft.com/office/drawing/2014/main" id="{8A1F8168-5997-3A53-CA40-51655AE06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4521" y="3268224"/>
            <a:ext cx="313588" cy="313725"/>
          </a:xfrm>
          <a:prstGeom prst="rect">
            <a:avLst/>
          </a:prstGeom>
        </p:spPr>
      </p:pic>
      <p:pic>
        <p:nvPicPr>
          <p:cNvPr id="16" name="Gráfico 15" descr="Marcador con relleno sólido">
            <a:extLst>
              <a:ext uri="{FF2B5EF4-FFF2-40B4-BE49-F238E27FC236}">
                <a16:creationId xmlns:a16="http://schemas.microsoft.com/office/drawing/2014/main" id="{F5AD410D-1AC6-4526-2103-5FBE974AF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5359" y="2444440"/>
            <a:ext cx="313588" cy="313725"/>
          </a:xfrm>
          <a:prstGeom prst="rect">
            <a:avLst/>
          </a:prstGeom>
        </p:spPr>
      </p:pic>
      <p:pic>
        <p:nvPicPr>
          <p:cNvPr id="17" name="Gráfico 16" descr="Marcador con relleno sólido">
            <a:extLst>
              <a:ext uri="{FF2B5EF4-FFF2-40B4-BE49-F238E27FC236}">
                <a16:creationId xmlns:a16="http://schemas.microsoft.com/office/drawing/2014/main" id="{2561BD41-DE68-CF53-518B-BAC975009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7521" y="3535953"/>
            <a:ext cx="313588" cy="313725"/>
          </a:xfrm>
          <a:prstGeom prst="rect">
            <a:avLst/>
          </a:prstGeom>
        </p:spPr>
      </p:pic>
    </p:spTree>
    <p:extLst>
      <p:ext uri="{BB962C8B-B14F-4D97-AF65-F5344CB8AC3E}">
        <p14:creationId xmlns:p14="http://schemas.microsoft.com/office/powerpoint/2010/main" val="64944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E4927-49EE-FB29-32F9-BC2A3A15E851}"/>
              </a:ext>
            </a:extLst>
          </p:cNvPr>
          <p:cNvSpPr>
            <a:spLocks noGrp="1"/>
          </p:cNvSpPr>
          <p:nvPr>
            <p:ph type="title"/>
          </p:nvPr>
        </p:nvSpPr>
        <p:spPr/>
        <p:txBody>
          <a:bodyPr/>
          <a:lstStyle/>
          <a:p>
            <a:r>
              <a:rPr lang="es-ES">
                <a:latin typeface="Roboto Medium"/>
                <a:ea typeface="Roboto Medium"/>
                <a:cs typeface="Roboto Medium"/>
              </a:rPr>
              <a:t>Paraná</a:t>
            </a:r>
            <a:endParaRPr lang="es-ES"/>
          </a:p>
        </p:txBody>
      </p:sp>
      <p:pic>
        <p:nvPicPr>
          <p:cNvPr id="7" name="Marcador de contenido 6" descr="Captura de pantalla de un celular&#10;&#10;El contenido generado por IA puede ser incorrecto.">
            <a:extLst>
              <a:ext uri="{FF2B5EF4-FFF2-40B4-BE49-F238E27FC236}">
                <a16:creationId xmlns:a16="http://schemas.microsoft.com/office/drawing/2014/main" id="{492FC83A-A77E-35CB-E1EE-6938F679AEE1}"/>
              </a:ext>
            </a:extLst>
          </p:cNvPr>
          <p:cNvPicPr>
            <a:picLocks noGrp="1" noChangeAspect="1"/>
          </p:cNvPicPr>
          <p:nvPr>
            <p:ph idx="1"/>
          </p:nvPr>
        </p:nvPicPr>
        <p:blipFill>
          <a:blip r:embed="rId2"/>
          <a:stretch>
            <a:fillRect/>
          </a:stretch>
        </p:blipFill>
        <p:spPr>
          <a:xfrm>
            <a:off x="68773" y="1426958"/>
            <a:ext cx="5970905" cy="3549015"/>
          </a:xfrm>
        </p:spPr>
      </p:pic>
      <p:pic>
        <p:nvPicPr>
          <p:cNvPr id="10" name="Imagen 9" descr="Mapa do estado do Paraná">
            <a:extLst>
              <a:ext uri="{FF2B5EF4-FFF2-40B4-BE49-F238E27FC236}">
                <a16:creationId xmlns:a16="http://schemas.microsoft.com/office/drawing/2014/main" id="{72E85185-289D-21E2-6359-2730E23CCDEC}"/>
              </a:ext>
            </a:extLst>
          </p:cNvPr>
          <p:cNvPicPr>
            <a:picLocks noChangeAspect="1"/>
          </p:cNvPicPr>
          <p:nvPr/>
        </p:nvPicPr>
        <p:blipFill>
          <a:blip r:embed="rId3"/>
          <a:srcRect l="1809" t="7834" r="1809" b="8986"/>
          <a:stretch>
            <a:fillRect/>
          </a:stretch>
        </p:blipFill>
        <p:spPr>
          <a:xfrm>
            <a:off x="6096000" y="2409092"/>
            <a:ext cx="5963553" cy="3674264"/>
          </a:xfrm>
          <a:prstGeom prst="rect">
            <a:avLst/>
          </a:prstGeom>
        </p:spPr>
      </p:pic>
      <p:pic>
        <p:nvPicPr>
          <p:cNvPr id="12" name="Gráfico 11" descr="Marcador con relleno sólido">
            <a:extLst>
              <a:ext uri="{FF2B5EF4-FFF2-40B4-BE49-F238E27FC236}">
                <a16:creationId xmlns:a16="http://schemas.microsoft.com/office/drawing/2014/main" id="{DA9CBEA5-4432-FA9C-356C-96CE747B42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420" y="4584493"/>
            <a:ext cx="313588" cy="313725"/>
          </a:xfrm>
          <a:prstGeom prst="rect">
            <a:avLst/>
          </a:prstGeom>
        </p:spPr>
      </p:pic>
      <p:pic>
        <p:nvPicPr>
          <p:cNvPr id="14" name="Gráfico 13" descr="Marcador con relleno sólido">
            <a:extLst>
              <a:ext uri="{FF2B5EF4-FFF2-40B4-BE49-F238E27FC236}">
                <a16:creationId xmlns:a16="http://schemas.microsoft.com/office/drawing/2014/main" id="{F55AB11B-AD61-B6ED-101D-92766656B9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2900" y="2806493"/>
            <a:ext cx="313588" cy="313725"/>
          </a:xfrm>
          <a:prstGeom prst="rect">
            <a:avLst/>
          </a:prstGeom>
        </p:spPr>
      </p:pic>
      <p:pic>
        <p:nvPicPr>
          <p:cNvPr id="16" name="Gráfico 15" descr="Marcador con relleno sólido">
            <a:extLst>
              <a:ext uri="{FF2B5EF4-FFF2-40B4-BE49-F238E27FC236}">
                <a16:creationId xmlns:a16="http://schemas.microsoft.com/office/drawing/2014/main" id="{E0EAECB2-FC6A-C87B-3325-5754C4A7A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2500" y="2958893"/>
            <a:ext cx="313588" cy="313725"/>
          </a:xfrm>
          <a:prstGeom prst="rect">
            <a:avLst/>
          </a:prstGeom>
        </p:spPr>
      </p:pic>
      <p:pic>
        <p:nvPicPr>
          <p:cNvPr id="18" name="Gráfico 17" descr="Marcador con relleno sólido">
            <a:extLst>
              <a:ext uri="{FF2B5EF4-FFF2-40B4-BE49-F238E27FC236}">
                <a16:creationId xmlns:a16="http://schemas.microsoft.com/office/drawing/2014/main" id="{846C3259-9324-6CA4-EAB2-0A38C4D01E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4260" y="4167933"/>
            <a:ext cx="313588" cy="313725"/>
          </a:xfrm>
          <a:prstGeom prst="rect">
            <a:avLst/>
          </a:prstGeom>
        </p:spPr>
      </p:pic>
      <p:pic>
        <p:nvPicPr>
          <p:cNvPr id="20" name="Gráfico 19" descr="Marcador con relleno sólido">
            <a:extLst>
              <a:ext uri="{FF2B5EF4-FFF2-40B4-BE49-F238E27FC236}">
                <a16:creationId xmlns:a16="http://schemas.microsoft.com/office/drawing/2014/main" id="{F65DC4BE-9310-F686-8A01-125E7E0B5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4420" y="4249213"/>
            <a:ext cx="313588" cy="313725"/>
          </a:xfrm>
          <a:prstGeom prst="rect">
            <a:avLst/>
          </a:prstGeom>
        </p:spPr>
      </p:pic>
    </p:spTree>
    <p:extLst>
      <p:ext uri="{BB962C8B-B14F-4D97-AF65-F5344CB8AC3E}">
        <p14:creationId xmlns:p14="http://schemas.microsoft.com/office/powerpoint/2010/main" val="356451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42F296-974A-BF3A-692A-9F6343952638}"/>
              </a:ext>
            </a:extLst>
          </p:cNvPr>
          <p:cNvSpPr>
            <a:spLocks noGrp="1"/>
          </p:cNvSpPr>
          <p:nvPr>
            <p:ph type="title"/>
          </p:nvPr>
        </p:nvSpPr>
        <p:spPr/>
        <p:txBody>
          <a:bodyPr/>
          <a:lstStyle/>
          <a:p>
            <a:r>
              <a:rPr lang="es-ES">
                <a:latin typeface="Roboto Medium"/>
                <a:ea typeface="Roboto Medium"/>
                <a:cs typeface="Roboto Medium"/>
              </a:rPr>
              <a:t>Río Grande do Su</a:t>
            </a:r>
            <a:endParaRPr lang="es-ES"/>
          </a:p>
        </p:txBody>
      </p:sp>
      <p:pic>
        <p:nvPicPr>
          <p:cNvPr id="4" name="Marcador de contenido 3" descr="Captura de pantalla de computadora">
            <a:extLst>
              <a:ext uri="{FF2B5EF4-FFF2-40B4-BE49-F238E27FC236}">
                <a16:creationId xmlns:a16="http://schemas.microsoft.com/office/drawing/2014/main" id="{A2D9745C-EE64-A860-1338-D9A0C0FC58BC}"/>
              </a:ext>
            </a:extLst>
          </p:cNvPr>
          <p:cNvPicPr>
            <a:picLocks noGrp="1" noChangeAspect="1"/>
          </p:cNvPicPr>
          <p:nvPr>
            <p:ph idx="1"/>
          </p:nvPr>
        </p:nvPicPr>
        <p:blipFill>
          <a:blip r:embed="rId2"/>
          <a:stretch>
            <a:fillRect/>
          </a:stretch>
        </p:blipFill>
        <p:spPr>
          <a:xfrm>
            <a:off x="154498" y="2738550"/>
            <a:ext cx="5250815" cy="3161030"/>
          </a:xfrm>
        </p:spPr>
      </p:pic>
      <p:pic>
        <p:nvPicPr>
          <p:cNvPr id="5" name="Imagen 4" descr="Mapa do estado do Rio Grande do Sul">
            <a:extLst>
              <a:ext uri="{FF2B5EF4-FFF2-40B4-BE49-F238E27FC236}">
                <a16:creationId xmlns:a16="http://schemas.microsoft.com/office/drawing/2014/main" id="{B4575FE4-E3CD-8318-4672-5ABBA2CF2B70}"/>
              </a:ext>
            </a:extLst>
          </p:cNvPr>
          <p:cNvPicPr>
            <a:picLocks noChangeAspect="1"/>
          </p:cNvPicPr>
          <p:nvPr/>
        </p:nvPicPr>
        <p:blipFill>
          <a:blip r:embed="rId3"/>
          <a:srcRect l="1535" t="8696" r="1343" b="8967"/>
          <a:stretch>
            <a:fillRect/>
          </a:stretch>
        </p:blipFill>
        <p:spPr>
          <a:xfrm>
            <a:off x="5527040" y="1332132"/>
            <a:ext cx="6573232" cy="3938361"/>
          </a:xfrm>
          <a:prstGeom prst="rect">
            <a:avLst/>
          </a:prstGeom>
        </p:spPr>
      </p:pic>
      <p:pic>
        <p:nvPicPr>
          <p:cNvPr id="7" name="Gráfico 6" descr="Marcador con relleno sólido">
            <a:extLst>
              <a:ext uri="{FF2B5EF4-FFF2-40B4-BE49-F238E27FC236}">
                <a16:creationId xmlns:a16="http://schemas.microsoft.com/office/drawing/2014/main" id="{64E1FECC-1132-D0AF-0EEC-D33F3F9871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3140" y="3111293"/>
            <a:ext cx="313588" cy="313725"/>
          </a:xfrm>
          <a:prstGeom prst="rect">
            <a:avLst/>
          </a:prstGeom>
        </p:spPr>
      </p:pic>
      <p:pic>
        <p:nvPicPr>
          <p:cNvPr id="9" name="Gráfico 8" descr="Marcador con relleno sólido">
            <a:extLst>
              <a:ext uri="{FF2B5EF4-FFF2-40B4-BE49-F238E27FC236}">
                <a16:creationId xmlns:a16="http://schemas.microsoft.com/office/drawing/2014/main" id="{44C30FE0-976A-A299-7718-5D9D4AEE0D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4420" y="2318813"/>
            <a:ext cx="313588" cy="313725"/>
          </a:xfrm>
          <a:prstGeom prst="rect">
            <a:avLst/>
          </a:prstGeom>
        </p:spPr>
      </p:pic>
      <p:pic>
        <p:nvPicPr>
          <p:cNvPr id="11" name="Gráfico 10" descr="Marcador con relleno sólido">
            <a:extLst>
              <a:ext uri="{FF2B5EF4-FFF2-40B4-BE49-F238E27FC236}">
                <a16:creationId xmlns:a16="http://schemas.microsoft.com/office/drawing/2014/main" id="{E5192D67-5766-836B-C967-7A06475707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4420" y="2735373"/>
            <a:ext cx="313588" cy="313725"/>
          </a:xfrm>
          <a:prstGeom prst="rect">
            <a:avLst/>
          </a:prstGeom>
        </p:spPr>
      </p:pic>
      <p:pic>
        <p:nvPicPr>
          <p:cNvPr id="13" name="Gráfico 12" descr="Marcador con relleno sólido">
            <a:extLst>
              <a:ext uri="{FF2B5EF4-FFF2-40B4-BE49-F238E27FC236}">
                <a16:creationId xmlns:a16="http://schemas.microsoft.com/office/drawing/2014/main" id="{B9AD04C2-8600-671F-E22E-BE6DB0170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2500" y="2633773"/>
            <a:ext cx="313588" cy="313725"/>
          </a:xfrm>
          <a:prstGeom prst="rect">
            <a:avLst/>
          </a:prstGeom>
        </p:spPr>
      </p:pic>
      <p:pic>
        <p:nvPicPr>
          <p:cNvPr id="15" name="Gráfico 14" descr="Marcador con relleno sólido">
            <a:extLst>
              <a:ext uri="{FF2B5EF4-FFF2-40B4-BE49-F238E27FC236}">
                <a16:creationId xmlns:a16="http://schemas.microsoft.com/office/drawing/2014/main" id="{A2F34400-4A2E-EF5B-F4EE-8916163FC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5460" y="3751373"/>
            <a:ext cx="313588" cy="313725"/>
          </a:xfrm>
          <a:prstGeom prst="rect">
            <a:avLst/>
          </a:prstGeom>
        </p:spPr>
      </p:pic>
    </p:spTree>
    <p:extLst>
      <p:ext uri="{BB962C8B-B14F-4D97-AF65-F5344CB8AC3E}">
        <p14:creationId xmlns:p14="http://schemas.microsoft.com/office/powerpoint/2010/main" val="378162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C0F571-F1F8-0DD8-482A-E09FE4F4F6E4}"/>
              </a:ext>
            </a:extLst>
          </p:cNvPr>
          <p:cNvSpPr>
            <a:spLocks noGrp="1"/>
          </p:cNvSpPr>
          <p:nvPr>
            <p:ph type="title"/>
          </p:nvPr>
        </p:nvSpPr>
        <p:spPr/>
        <p:txBody>
          <a:bodyPr/>
          <a:lstStyle/>
          <a:p>
            <a:r>
              <a:rPr lang="es-ES">
                <a:latin typeface="Roboto Medium"/>
                <a:ea typeface="Roboto Medium"/>
                <a:cs typeface="Roboto Medium"/>
              </a:rPr>
              <a:t>Recomendaciones</a:t>
            </a:r>
            <a:endParaRPr lang="es-ES">
              <a:cs typeface="Roboto Medium"/>
            </a:endParaRPr>
          </a:p>
        </p:txBody>
      </p:sp>
      <p:sp>
        <p:nvSpPr>
          <p:cNvPr id="3" name="Marcador de contenido 2">
            <a:extLst>
              <a:ext uri="{FF2B5EF4-FFF2-40B4-BE49-F238E27FC236}">
                <a16:creationId xmlns:a16="http://schemas.microsoft.com/office/drawing/2014/main" id="{F309467D-D38B-EF56-7B9C-2A1FA23CCCF0}"/>
              </a:ext>
            </a:extLst>
          </p:cNvPr>
          <p:cNvSpPr>
            <a:spLocks noGrp="1"/>
          </p:cNvSpPr>
          <p:nvPr>
            <p:ph idx="1"/>
          </p:nvPr>
        </p:nvSpPr>
        <p:spPr>
          <a:xfrm>
            <a:off x="1703873" y="1987081"/>
            <a:ext cx="9369236" cy="2892423"/>
          </a:xfrm>
        </p:spPr>
        <p:txBody>
          <a:bodyPr vert="horz" lIns="91440" tIns="45720" rIns="91440" bIns="45720" rtlCol="0" anchor="t">
            <a:normAutofit/>
          </a:bodyPr>
          <a:lstStyle/>
          <a:p>
            <a:pPr algn="just"/>
            <a:r>
              <a:rPr lang="es-ES">
                <a:latin typeface="Roboto"/>
                <a:ea typeface="Roboto"/>
                <a:cs typeface="Roboto"/>
              </a:rPr>
              <a:t>Dado que el grueso de clientes se encuentra localizado en la misma zona, en lo referido a estados, se recomienda realizar una </a:t>
            </a:r>
            <a:r>
              <a:rPr lang="es-ES" b="1">
                <a:latin typeface="Roboto"/>
                <a:ea typeface="Roboto"/>
                <a:cs typeface="Roboto"/>
              </a:rPr>
              <a:t>campaña de expansión</a:t>
            </a:r>
            <a:r>
              <a:rPr lang="es-ES">
                <a:latin typeface="Roboto"/>
                <a:ea typeface="Roboto"/>
                <a:cs typeface="Roboto"/>
              </a:rPr>
              <a:t> hacia el resto de los estados (21), para que se conozca la empresa y aumente el número de clientes en estados más periféricos. Si bien es cierto que la presencia del </a:t>
            </a:r>
            <a:r>
              <a:rPr lang="es-ES" b="1">
                <a:latin typeface="Roboto"/>
                <a:ea typeface="Roboto"/>
                <a:cs typeface="Roboto"/>
              </a:rPr>
              <a:t>Amazonas</a:t>
            </a:r>
            <a:r>
              <a:rPr lang="es-ES">
                <a:latin typeface="Roboto"/>
                <a:ea typeface="Roboto"/>
                <a:cs typeface="Roboto"/>
              </a:rPr>
              <a:t> puede afectar al reparto de envios en la zona norte, la </a:t>
            </a:r>
            <a:r>
              <a:rPr lang="es-ES" b="1">
                <a:latin typeface="Roboto"/>
                <a:ea typeface="Roboto"/>
                <a:cs typeface="Roboto"/>
              </a:rPr>
              <a:t>zona central</a:t>
            </a:r>
            <a:r>
              <a:rPr lang="es-ES">
                <a:latin typeface="Roboto"/>
                <a:ea typeface="Roboto"/>
                <a:cs typeface="Roboto"/>
              </a:rPr>
              <a:t> y el </a:t>
            </a:r>
            <a:r>
              <a:rPr lang="es-ES" b="1">
                <a:latin typeface="Roboto"/>
                <a:ea typeface="Roboto"/>
                <a:cs typeface="Roboto"/>
              </a:rPr>
              <a:t>resto del sur</a:t>
            </a:r>
            <a:r>
              <a:rPr lang="es-ES">
                <a:latin typeface="Roboto"/>
                <a:ea typeface="Roboto"/>
                <a:cs typeface="Roboto"/>
              </a:rPr>
              <a:t> pueden verse beneficiados con una buena campaña.</a:t>
            </a:r>
            <a:endParaRPr lang="es-ES"/>
          </a:p>
          <a:p>
            <a:pPr algn="just"/>
            <a:r>
              <a:rPr lang="es-ES">
                <a:latin typeface="Roboto"/>
                <a:ea typeface="Roboto"/>
                <a:cs typeface="Roboto"/>
              </a:rPr>
              <a:t>Por otra parte, destacar que, en Sao Paulo y Río de Janeiro , los clientes están centralizados en la capital y alrededores, mientras que, en estados menos poblados, los clientes están más repartidos a lo largo de todo el estado. </a:t>
            </a:r>
            <a:endParaRPr lang="es-ES">
              <a:cs typeface="Roboto"/>
            </a:endParaRPr>
          </a:p>
        </p:txBody>
      </p:sp>
    </p:spTree>
    <p:extLst>
      <p:ext uri="{BB962C8B-B14F-4D97-AF65-F5344CB8AC3E}">
        <p14:creationId xmlns:p14="http://schemas.microsoft.com/office/powerpoint/2010/main" val="258877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D9486-BF4A-E7BB-C2A6-6A3CD6411199}"/>
              </a:ext>
            </a:extLst>
          </p:cNvPr>
          <p:cNvSpPr>
            <a:spLocks noGrp="1"/>
          </p:cNvSpPr>
          <p:nvPr>
            <p:ph type="title"/>
          </p:nvPr>
        </p:nvSpPr>
        <p:spPr/>
        <p:txBody>
          <a:bodyPr/>
          <a:lstStyle/>
          <a:p>
            <a:r>
              <a:rPr lang="es-ES">
                <a:latin typeface="Roboto Medium"/>
                <a:ea typeface="Roboto Medium"/>
                <a:cs typeface="Roboto Medium"/>
              </a:rPr>
              <a:t>Pedidos</a:t>
            </a:r>
            <a:endParaRPr lang="es-ES"/>
          </a:p>
        </p:txBody>
      </p:sp>
    </p:spTree>
    <p:extLst>
      <p:ext uri="{BB962C8B-B14F-4D97-AF65-F5344CB8AC3E}">
        <p14:creationId xmlns:p14="http://schemas.microsoft.com/office/powerpoint/2010/main" val="271328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999FE9-E859-C8EA-1F40-6997B5B4A63A}"/>
              </a:ext>
            </a:extLst>
          </p:cNvPr>
          <p:cNvSpPr>
            <a:spLocks noGrp="1"/>
          </p:cNvSpPr>
          <p:nvPr>
            <p:ph type="title"/>
          </p:nvPr>
        </p:nvSpPr>
        <p:spPr>
          <a:xfrm>
            <a:off x="2954021" y="428194"/>
            <a:ext cx="5719362" cy="950997"/>
          </a:xfrm>
        </p:spPr>
        <p:txBody>
          <a:bodyPr/>
          <a:lstStyle/>
          <a:p>
            <a:r>
              <a:rPr lang="es-ES">
                <a:latin typeface="Roboto Medium"/>
                <a:ea typeface="Roboto Medium"/>
                <a:cs typeface="Roboto Medium"/>
              </a:rPr>
              <a:t>Pedidos por Cliente por Ciudad</a:t>
            </a:r>
            <a:endParaRPr lang="es-ES"/>
          </a:p>
        </p:txBody>
      </p:sp>
      <p:sp>
        <p:nvSpPr>
          <p:cNvPr id="8" name="Marcador de contenido 7">
            <a:extLst>
              <a:ext uri="{FF2B5EF4-FFF2-40B4-BE49-F238E27FC236}">
                <a16:creationId xmlns:a16="http://schemas.microsoft.com/office/drawing/2014/main" id="{51F92C07-FA20-F8AA-29BF-1453FD180DE6}"/>
              </a:ext>
            </a:extLst>
          </p:cNvPr>
          <p:cNvSpPr>
            <a:spLocks noGrp="1"/>
          </p:cNvSpPr>
          <p:nvPr>
            <p:ph sz="quarter" idx="10"/>
          </p:nvPr>
        </p:nvSpPr>
        <p:spPr>
          <a:xfrm>
            <a:off x="2954021" y="1379191"/>
            <a:ext cx="5820962" cy="738115"/>
          </a:xfrm>
        </p:spPr>
        <p:txBody>
          <a:bodyPr vert="horz" lIns="91440" tIns="45720" rIns="91440" bIns="45720" rtlCol="0" anchor="t">
            <a:normAutofit/>
          </a:bodyPr>
          <a:lstStyle/>
          <a:p>
            <a:r>
              <a:rPr lang="es-ES">
                <a:latin typeface="Roboto"/>
                <a:ea typeface="Roboto"/>
                <a:cs typeface="Roboto"/>
              </a:rPr>
              <a:t>Aunque tengamos </a:t>
            </a:r>
            <a:r>
              <a:rPr lang="es-ES" b="1">
                <a:latin typeface="Roboto"/>
                <a:ea typeface="Roboto"/>
                <a:cs typeface="Roboto"/>
              </a:rPr>
              <a:t>muchos clientes</a:t>
            </a:r>
            <a:r>
              <a:rPr lang="es-ES">
                <a:latin typeface="Roboto"/>
                <a:ea typeface="Roboto"/>
                <a:cs typeface="Roboto"/>
              </a:rPr>
              <a:t> en algunas ciudades, cada cliente ha hecho un </a:t>
            </a:r>
            <a:r>
              <a:rPr lang="es-ES" b="1">
                <a:latin typeface="Roboto"/>
                <a:ea typeface="Roboto"/>
                <a:cs typeface="Roboto"/>
              </a:rPr>
              <a:t>único pedido.</a:t>
            </a:r>
            <a:r>
              <a:rPr lang="es-ES">
                <a:latin typeface="Roboto"/>
                <a:ea typeface="Roboto"/>
                <a:cs typeface="Roboto"/>
              </a:rPr>
              <a:t> </a:t>
            </a:r>
            <a:endParaRPr lang="es-ES"/>
          </a:p>
        </p:txBody>
      </p:sp>
      <p:pic>
        <p:nvPicPr>
          <p:cNvPr id="12" name="Marcador de contenido 11" descr="Gráfico&#10;&#10;El contenido generado por IA puede ser incorrecto.">
            <a:extLst>
              <a:ext uri="{FF2B5EF4-FFF2-40B4-BE49-F238E27FC236}">
                <a16:creationId xmlns:a16="http://schemas.microsoft.com/office/drawing/2014/main" id="{BAFD765B-EE49-0600-1CB2-5EBC265500EF}"/>
              </a:ext>
            </a:extLst>
          </p:cNvPr>
          <p:cNvPicPr>
            <a:picLocks noGrp="1" noChangeAspect="1"/>
          </p:cNvPicPr>
          <p:nvPr>
            <p:ph sz="quarter" idx="11"/>
          </p:nvPr>
        </p:nvPicPr>
        <p:blipFill>
          <a:blip r:embed="rId2"/>
          <a:stretch>
            <a:fillRect/>
          </a:stretch>
        </p:blipFill>
        <p:spPr>
          <a:xfrm>
            <a:off x="2724468" y="2448459"/>
            <a:ext cx="6746240" cy="3978264"/>
          </a:xfrm>
        </p:spPr>
      </p:pic>
    </p:spTree>
    <p:extLst>
      <p:ext uri="{BB962C8B-B14F-4D97-AF65-F5344CB8AC3E}">
        <p14:creationId xmlns:p14="http://schemas.microsoft.com/office/powerpoint/2010/main" val="242494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58A87-98A5-ECDF-85E4-635C09B015FE}"/>
              </a:ext>
            </a:extLst>
          </p:cNvPr>
          <p:cNvSpPr>
            <a:spLocks noGrp="1"/>
          </p:cNvSpPr>
          <p:nvPr>
            <p:ph type="title"/>
          </p:nvPr>
        </p:nvSpPr>
        <p:spPr/>
        <p:txBody>
          <a:bodyPr/>
          <a:lstStyle/>
          <a:p>
            <a:r>
              <a:rPr lang="es-ES">
                <a:latin typeface="Roboto Medium"/>
                <a:ea typeface="Roboto Medium"/>
                <a:cs typeface="Roboto Medium"/>
              </a:rPr>
              <a:t>Recomendación</a:t>
            </a:r>
            <a:endParaRPr lang="es-ES"/>
          </a:p>
        </p:txBody>
      </p:sp>
      <p:sp>
        <p:nvSpPr>
          <p:cNvPr id="3" name="Marcador de contenido 2">
            <a:extLst>
              <a:ext uri="{FF2B5EF4-FFF2-40B4-BE49-F238E27FC236}">
                <a16:creationId xmlns:a16="http://schemas.microsoft.com/office/drawing/2014/main" id="{296364C8-7DAA-A9A1-46F1-BF06E40A2D6F}"/>
              </a:ext>
            </a:extLst>
          </p:cNvPr>
          <p:cNvSpPr>
            <a:spLocks noGrp="1"/>
          </p:cNvSpPr>
          <p:nvPr>
            <p:ph sz="quarter" idx="10"/>
          </p:nvPr>
        </p:nvSpPr>
        <p:spPr/>
        <p:txBody>
          <a:bodyPr vert="horz" lIns="91440" tIns="45720" rIns="91440" bIns="45720" rtlCol="0" anchor="t">
            <a:normAutofit/>
          </a:bodyPr>
          <a:lstStyle/>
          <a:p>
            <a:r>
              <a:rPr lang="es-ES" sz="2400" b="1">
                <a:solidFill>
                  <a:srgbClr val="4137FF"/>
                </a:solidFill>
                <a:latin typeface="Roboto"/>
                <a:ea typeface="Roboto"/>
                <a:cs typeface="Roboto"/>
              </a:rPr>
              <a:t>Faltan datos</a:t>
            </a:r>
          </a:p>
          <a:p>
            <a:r>
              <a:rPr lang="es-ES">
                <a:latin typeface="Roboto"/>
                <a:ea typeface="Roboto"/>
                <a:cs typeface="Roboto"/>
              </a:rPr>
              <a:t>Los clientes han hecho más pedidos, pero no se han volcado en la base de datos y no nos ha llegado la información.</a:t>
            </a:r>
          </a:p>
          <a:p>
            <a:endParaRPr lang="es-ES">
              <a:cs typeface="Roboto"/>
            </a:endParaRPr>
          </a:p>
          <a:p>
            <a:r>
              <a:rPr lang="es-ES" b="1">
                <a:solidFill>
                  <a:srgbClr val="4137FF"/>
                </a:solidFill>
                <a:latin typeface="Roboto"/>
                <a:ea typeface="Roboto"/>
                <a:cs typeface="Roboto"/>
              </a:rPr>
              <a:t>Solución</a:t>
            </a:r>
            <a:endParaRPr lang="es-ES">
              <a:solidFill>
                <a:srgbClr val="4137FF"/>
              </a:solidFill>
              <a:cs typeface="Roboto"/>
            </a:endParaRPr>
          </a:p>
          <a:p>
            <a:r>
              <a:rPr lang="es-ES">
                <a:latin typeface="Roboto"/>
                <a:ea typeface="Roboto"/>
                <a:cs typeface="Roboto"/>
              </a:rPr>
              <a:t>Acceder al total de los datos, para comprobar si el número de pedidos coincide con el número de clientes.</a:t>
            </a:r>
            <a:endParaRPr lang="es-ES">
              <a:cs typeface="Roboto"/>
            </a:endParaRPr>
          </a:p>
          <a:p>
            <a:endParaRPr lang="es-ES">
              <a:cs typeface="Roboto"/>
            </a:endParaRPr>
          </a:p>
        </p:txBody>
      </p:sp>
      <p:sp>
        <p:nvSpPr>
          <p:cNvPr id="4" name="Marcador de contenido 3">
            <a:extLst>
              <a:ext uri="{FF2B5EF4-FFF2-40B4-BE49-F238E27FC236}">
                <a16:creationId xmlns:a16="http://schemas.microsoft.com/office/drawing/2014/main" id="{79FD5CF8-4983-91C9-E22E-BA5923182101}"/>
              </a:ext>
            </a:extLst>
          </p:cNvPr>
          <p:cNvSpPr>
            <a:spLocks noGrp="1"/>
          </p:cNvSpPr>
          <p:nvPr>
            <p:ph sz="quarter" idx="11"/>
          </p:nvPr>
        </p:nvSpPr>
        <p:spPr>
          <a:xfrm>
            <a:off x="5985691" y="1828801"/>
            <a:ext cx="4165600" cy="3963955"/>
          </a:xfrm>
        </p:spPr>
        <p:txBody>
          <a:bodyPr vert="horz" lIns="91440" tIns="45720" rIns="91440" bIns="45720" rtlCol="0" anchor="t">
            <a:normAutofit lnSpcReduction="10000"/>
          </a:bodyPr>
          <a:lstStyle/>
          <a:p>
            <a:r>
              <a:rPr lang="es-ES" sz="2400" b="1">
                <a:solidFill>
                  <a:srgbClr val="4137FF"/>
                </a:solidFill>
                <a:latin typeface="Roboto"/>
                <a:ea typeface="Roboto"/>
                <a:cs typeface="Roboto"/>
              </a:rPr>
              <a:t>Falta de fidelización</a:t>
            </a:r>
          </a:p>
          <a:p>
            <a:r>
              <a:rPr lang="es-ES">
                <a:latin typeface="Roboto"/>
                <a:ea typeface="Roboto"/>
                <a:cs typeface="Roboto"/>
              </a:rPr>
              <a:t>Los clientes compran algo por una oferta de bienvenida o utilizan un cupón, pero no vuelven a hacer pedidos una vez acabada la oferta o gastado el cupón de descuento.</a:t>
            </a:r>
          </a:p>
          <a:p>
            <a:endParaRPr lang="es-ES" b="1">
              <a:solidFill>
                <a:srgbClr val="4137FF"/>
              </a:solidFill>
              <a:latin typeface="Roboto"/>
              <a:ea typeface="Roboto"/>
              <a:cs typeface="Roboto"/>
            </a:endParaRPr>
          </a:p>
          <a:p>
            <a:r>
              <a:rPr lang="es-ES" b="1">
                <a:solidFill>
                  <a:srgbClr val="4137FF"/>
                </a:solidFill>
                <a:latin typeface="Roboto"/>
                <a:ea typeface="Roboto"/>
                <a:cs typeface="Roboto"/>
              </a:rPr>
              <a:t>Solución</a:t>
            </a:r>
            <a:endParaRPr lang="es-ES"/>
          </a:p>
          <a:p>
            <a:r>
              <a:rPr lang="es-ES">
                <a:latin typeface="Roboto"/>
                <a:ea typeface="Roboto"/>
                <a:cs typeface="Roboto"/>
              </a:rPr>
              <a:t>Crear una campaña de fidelización, que consiga hacer que los clientes estén interesados en seguir comprando. Por ejemplo, puntos de descuento acumulados.</a:t>
            </a:r>
            <a:endParaRPr lang="es-ES">
              <a:cs typeface="Roboto"/>
            </a:endParaRPr>
          </a:p>
        </p:txBody>
      </p:sp>
    </p:spTree>
    <p:extLst>
      <p:ext uri="{BB962C8B-B14F-4D97-AF65-F5344CB8AC3E}">
        <p14:creationId xmlns:p14="http://schemas.microsoft.com/office/powerpoint/2010/main" val="2417591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9191E-0B46-C979-5AE9-AAF2B51BDDC2}"/>
              </a:ext>
            </a:extLst>
          </p:cNvPr>
          <p:cNvSpPr>
            <a:spLocks noGrp="1"/>
          </p:cNvSpPr>
          <p:nvPr>
            <p:ph type="title"/>
          </p:nvPr>
        </p:nvSpPr>
        <p:spPr/>
        <p:txBody>
          <a:bodyPr/>
          <a:lstStyle/>
          <a:p>
            <a:r>
              <a:rPr lang="es-ES">
                <a:latin typeface="Roboto Medium"/>
                <a:ea typeface="Roboto Medium"/>
                <a:cs typeface="Roboto Medium"/>
              </a:rPr>
              <a:t>Pedidos retrasados</a:t>
            </a:r>
            <a:endParaRPr lang="es-ES"/>
          </a:p>
        </p:txBody>
      </p:sp>
      <p:pic>
        <p:nvPicPr>
          <p:cNvPr id="5" name="Marcador de contenido 4" descr="Gráfico, Gráfico de barras&#10;&#10;El contenido generado por IA puede ser incorrecto.">
            <a:extLst>
              <a:ext uri="{FF2B5EF4-FFF2-40B4-BE49-F238E27FC236}">
                <a16:creationId xmlns:a16="http://schemas.microsoft.com/office/drawing/2014/main" id="{F0CA3054-9A85-7D00-939C-FE4715F7BBCC}"/>
              </a:ext>
            </a:extLst>
          </p:cNvPr>
          <p:cNvPicPr>
            <a:picLocks noGrp="1" noChangeAspect="1"/>
          </p:cNvPicPr>
          <p:nvPr>
            <p:ph sz="quarter" idx="10"/>
          </p:nvPr>
        </p:nvPicPr>
        <p:blipFill>
          <a:blip r:embed="rId2"/>
          <a:stretch>
            <a:fillRect/>
          </a:stretch>
        </p:blipFill>
        <p:spPr>
          <a:xfrm>
            <a:off x="424181" y="1861294"/>
            <a:ext cx="5252720" cy="3159760"/>
          </a:xfrm>
        </p:spPr>
      </p:pic>
      <p:pic>
        <p:nvPicPr>
          <p:cNvPr id="6" name="Marcador de contenido 5" descr="Gráfico, Gráfico de embudo&#10;&#10;El contenido generado por IA puede ser incorrecto.">
            <a:extLst>
              <a:ext uri="{FF2B5EF4-FFF2-40B4-BE49-F238E27FC236}">
                <a16:creationId xmlns:a16="http://schemas.microsoft.com/office/drawing/2014/main" id="{8663D9C7-12F4-D3F1-EFBF-08DD1BA39B42}"/>
              </a:ext>
            </a:extLst>
          </p:cNvPr>
          <p:cNvPicPr>
            <a:picLocks noGrp="1" noChangeAspect="1"/>
          </p:cNvPicPr>
          <p:nvPr>
            <p:ph sz="quarter" idx="11"/>
          </p:nvPr>
        </p:nvPicPr>
        <p:blipFill>
          <a:blip r:embed="rId3"/>
          <a:srcRect r="82" b="2597"/>
          <a:stretch>
            <a:fillRect/>
          </a:stretch>
        </p:blipFill>
        <p:spPr>
          <a:xfrm>
            <a:off x="5863908" y="1856882"/>
            <a:ext cx="5757313" cy="3158458"/>
          </a:xfrm>
        </p:spPr>
      </p:pic>
      <p:sp>
        <p:nvSpPr>
          <p:cNvPr id="8" name="CuadroTexto 7">
            <a:extLst>
              <a:ext uri="{FF2B5EF4-FFF2-40B4-BE49-F238E27FC236}">
                <a16:creationId xmlns:a16="http://schemas.microsoft.com/office/drawing/2014/main" id="{D931F39C-3530-B985-DDB1-DAD45B364060}"/>
              </a:ext>
            </a:extLst>
          </p:cNvPr>
          <p:cNvSpPr txBox="1"/>
          <p:nvPr/>
        </p:nvSpPr>
        <p:spPr>
          <a:xfrm>
            <a:off x="2296160" y="5283200"/>
            <a:ext cx="67564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bg1">
                    <a:lumMod val="10000"/>
                  </a:schemeClr>
                </a:solidFill>
                <a:latin typeface="Roboto"/>
                <a:ea typeface="Calibri"/>
                <a:cs typeface="Calibri"/>
              </a:rPr>
              <a:t>Aunque la ciudad con más pedidos retrasados (Sao Paulo) es la que más pedidos tiene, su media de días de retraso no es tan alta como en ciudades con menos volumen de pedidos.</a:t>
            </a:r>
            <a:endParaRPr lang="es-ES">
              <a:solidFill>
                <a:schemeClr val="bg1">
                  <a:lumMod val="10000"/>
                </a:schemeClr>
              </a:solidFill>
              <a:latin typeface="Roboto"/>
            </a:endParaRPr>
          </a:p>
        </p:txBody>
      </p:sp>
    </p:spTree>
    <p:extLst>
      <p:ext uri="{BB962C8B-B14F-4D97-AF65-F5344CB8AC3E}">
        <p14:creationId xmlns:p14="http://schemas.microsoft.com/office/powerpoint/2010/main" val="4402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86872-86F0-3514-0608-BE42EB946416}"/>
              </a:ext>
            </a:extLst>
          </p:cNvPr>
          <p:cNvSpPr>
            <a:spLocks noGrp="1"/>
          </p:cNvSpPr>
          <p:nvPr>
            <p:ph type="title"/>
          </p:nvPr>
        </p:nvSpPr>
        <p:spPr>
          <a:xfrm>
            <a:off x="2422865" y="2324074"/>
            <a:ext cx="4454553" cy="2209851"/>
          </a:xfrm>
        </p:spPr>
        <p:txBody>
          <a:bodyPr/>
          <a:lstStyle/>
          <a:p>
            <a:r>
              <a:rPr lang="es-ES">
                <a:latin typeface="Roboto Medium"/>
                <a:ea typeface="Roboto Medium"/>
                <a:cs typeface="Roboto Medium"/>
              </a:rPr>
              <a:t>ÍNDICE</a:t>
            </a:r>
            <a:br>
              <a:rPr lang="es-ES">
                <a:latin typeface="Roboto Medium"/>
                <a:ea typeface="Roboto Medium"/>
                <a:cs typeface="Roboto Medium"/>
              </a:rPr>
            </a:br>
            <a:br>
              <a:rPr lang="es-ES">
                <a:latin typeface="Roboto Medium"/>
                <a:ea typeface="Roboto Medium"/>
                <a:cs typeface="Roboto Medium"/>
              </a:rPr>
            </a:br>
            <a:r>
              <a:rPr lang="es-ES">
                <a:latin typeface="Roboto Medium"/>
                <a:ea typeface="Roboto Medium"/>
                <a:cs typeface="Roboto Medium"/>
              </a:rPr>
              <a:t>Introducción</a:t>
            </a:r>
            <a:br>
              <a:rPr lang="es-ES">
                <a:latin typeface="Roboto Medium"/>
                <a:ea typeface="Roboto Medium"/>
                <a:cs typeface="Roboto Medium"/>
              </a:rPr>
            </a:br>
            <a:r>
              <a:rPr lang="es-ES">
                <a:latin typeface="Roboto Medium"/>
                <a:ea typeface="Roboto Medium"/>
                <a:cs typeface="Roboto Medium"/>
              </a:rPr>
              <a:t>Datos</a:t>
            </a:r>
            <a:br>
              <a:rPr lang="es-ES">
                <a:latin typeface="Roboto Medium"/>
                <a:ea typeface="Roboto Medium"/>
                <a:cs typeface="Roboto Medium"/>
              </a:rPr>
            </a:br>
            <a:r>
              <a:rPr lang="es-ES">
                <a:latin typeface="Roboto Medium"/>
                <a:ea typeface="Roboto Medium"/>
                <a:cs typeface="Roboto Medium"/>
              </a:rPr>
              <a:t>Análisis</a:t>
            </a:r>
            <a:endParaRPr lang="es-ES">
              <a:cs typeface="Roboto Medium"/>
            </a:endParaRPr>
          </a:p>
        </p:txBody>
      </p:sp>
    </p:spTree>
    <p:extLst>
      <p:ext uri="{BB962C8B-B14F-4D97-AF65-F5344CB8AC3E}">
        <p14:creationId xmlns:p14="http://schemas.microsoft.com/office/powerpoint/2010/main" val="38073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DEA95-02CE-6A1C-58F4-8F9B2FC84E35}"/>
              </a:ext>
            </a:extLst>
          </p:cNvPr>
          <p:cNvSpPr>
            <a:spLocks noGrp="1"/>
          </p:cNvSpPr>
          <p:nvPr>
            <p:ph type="title"/>
          </p:nvPr>
        </p:nvSpPr>
        <p:spPr/>
        <p:txBody>
          <a:bodyPr/>
          <a:lstStyle/>
          <a:p>
            <a:r>
              <a:rPr lang="es-ES">
                <a:latin typeface="Roboto Medium"/>
                <a:ea typeface="Roboto Medium"/>
                <a:cs typeface="Roboto Medium"/>
              </a:rPr>
              <a:t>Motivo del retraso</a:t>
            </a:r>
            <a:endParaRPr lang="es-ES">
              <a:cs typeface="Roboto Medium"/>
            </a:endParaRPr>
          </a:p>
        </p:txBody>
      </p:sp>
      <p:pic>
        <p:nvPicPr>
          <p:cNvPr id="5" name="Marcador de contenido 4" descr="Gráfico&#10;&#10;El contenido generado por IA puede ser incorrecto.">
            <a:extLst>
              <a:ext uri="{FF2B5EF4-FFF2-40B4-BE49-F238E27FC236}">
                <a16:creationId xmlns:a16="http://schemas.microsoft.com/office/drawing/2014/main" id="{AC8B5C76-AD87-9C73-7206-A69AEE3F7CA4}"/>
              </a:ext>
            </a:extLst>
          </p:cNvPr>
          <p:cNvPicPr>
            <a:picLocks noGrp="1" noChangeAspect="1"/>
          </p:cNvPicPr>
          <p:nvPr>
            <p:ph sz="quarter" idx="10"/>
          </p:nvPr>
        </p:nvPicPr>
        <p:blipFill>
          <a:blip r:embed="rId2"/>
          <a:stretch>
            <a:fillRect/>
          </a:stretch>
        </p:blipFill>
        <p:spPr>
          <a:xfrm>
            <a:off x="305831" y="2098102"/>
            <a:ext cx="5566032" cy="3116433"/>
          </a:xfrm>
        </p:spPr>
      </p:pic>
      <p:pic>
        <p:nvPicPr>
          <p:cNvPr id="6" name="Marcador de contenido 5" descr="Gráfico&#10;&#10;El contenido generado por IA puede ser incorrecto.">
            <a:extLst>
              <a:ext uri="{FF2B5EF4-FFF2-40B4-BE49-F238E27FC236}">
                <a16:creationId xmlns:a16="http://schemas.microsoft.com/office/drawing/2014/main" id="{66CD6628-364C-8572-A355-7865D88D4694}"/>
              </a:ext>
            </a:extLst>
          </p:cNvPr>
          <p:cNvPicPr>
            <a:picLocks noGrp="1" noChangeAspect="1"/>
          </p:cNvPicPr>
          <p:nvPr>
            <p:ph sz="quarter" idx="11"/>
          </p:nvPr>
        </p:nvPicPr>
        <p:blipFill>
          <a:blip r:embed="rId3"/>
          <a:stretch>
            <a:fillRect/>
          </a:stretch>
        </p:blipFill>
        <p:spPr>
          <a:xfrm>
            <a:off x="6098961" y="2098022"/>
            <a:ext cx="5844058" cy="3116590"/>
          </a:xfrm>
        </p:spPr>
      </p:pic>
      <p:sp>
        <p:nvSpPr>
          <p:cNvPr id="7" name="CuadroTexto 6">
            <a:extLst>
              <a:ext uri="{FF2B5EF4-FFF2-40B4-BE49-F238E27FC236}">
                <a16:creationId xmlns:a16="http://schemas.microsoft.com/office/drawing/2014/main" id="{BBE26C08-5B65-9513-8611-F0DB719B6B5C}"/>
              </a:ext>
            </a:extLst>
          </p:cNvPr>
          <p:cNvSpPr txBox="1"/>
          <p:nvPr/>
        </p:nvSpPr>
        <p:spPr>
          <a:xfrm>
            <a:off x="449099" y="5353359"/>
            <a:ext cx="52819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bg1">
                    <a:lumMod val="10000"/>
                  </a:schemeClr>
                </a:solidFill>
                <a:latin typeface="Roboto"/>
                <a:ea typeface="Calibri"/>
                <a:cs typeface="Calibri"/>
              </a:rPr>
              <a:t>La mayoría de los pedidos se aprueban de </a:t>
            </a:r>
            <a:r>
              <a:rPr lang="es-ES" b="1">
                <a:solidFill>
                  <a:schemeClr val="bg1">
                    <a:lumMod val="10000"/>
                  </a:schemeClr>
                </a:solidFill>
                <a:latin typeface="Roboto"/>
                <a:ea typeface="Calibri"/>
                <a:cs typeface="Calibri"/>
              </a:rPr>
              <a:t>inmediato</a:t>
            </a:r>
            <a:endParaRPr lang="es-ES" b="1">
              <a:solidFill>
                <a:schemeClr val="bg1">
                  <a:lumMod val="10000"/>
                </a:schemeClr>
              </a:solidFill>
              <a:latin typeface="Roboto"/>
            </a:endParaRPr>
          </a:p>
        </p:txBody>
      </p:sp>
      <p:sp>
        <p:nvSpPr>
          <p:cNvPr id="8" name="CuadroTexto 7">
            <a:extLst>
              <a:ext uri="{FF2B5EF4-FFF2-40B4-BE49-F238E27FC236}">
                <a16:creationId xmlns:a16="http://schemas.microsoft.com/office/drawing/2014/main" id="{77973CEF-CB00-018F-C48F-C42741A70831}"/>
              </a:ext>
            </a:extLst>
          </p:cNvPr>
          <p:cNvSpPr txBox="1"/>
          <p:nvPr/>
        </p:nvSpPr>
        <p:spPr>
          <a:xfrm>
            <a:off x="6380342" y="5353359"/>
            <a:ext cx="52819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bg1">
                    <a:lumMod val="10000"/>
                  </a:schemeClr>
                </a:solidFill>
                <a:latin typeface="Roboto"/>
                <a:ea typeface="Calibri"/>
                <a:cs typeface="Calibri"/>
              </a:rPr>
              <a:t>Hay bastantes datos extremos pero la media de días desde que se aprueba el pedido hasta que llega a almacen es de un </a:t>
            </a:r>
            <a:r>
              <a:rPr lang="es-ES" b="1">
                <a:solidFill>
                  <a:schemeClr val="bg1">
                    <a:lumMod val="10000"/>
                  </a:schemeClr>
                </a:solidFill>
                <a:latin typeface="Roboto"/>
                <a:ea typeface="Calibri"/>
                <a:cs typeface="Calibri"/>
              </a:rPr>
              <a:t>par de días</a:t>
            </a:r>
            <a:r>
              <a:rPr lang="es-ES">
                <a:solidFill>
                  <a:schemeClr val="bg1">
                    <a:lumMod val="10000"/>
                  </a:schemeClr>
                </a:solidFill>
                <a:latin typeface="Roboto"/>
                <a:ea typeface="Calibri"/>
                <a:cs typeface="Calibri"/>
              </a:rPr>
              <a:t>.</a:t>
            </a:r>
            <a:r>
              <a:rPr lang="es-ES">
                <a:solidFill>
                  <a:schemeClr val="bg1">
                    <a:lumMod val="10000"/>
                  </a:schemeClr>
                </a:solidFill>
                <a:latin typeface="Roboto Medium"/>
                <a:ea typeface="Calibri"/>
                <a:cs typeface="Calibri"/>
              </a:rPr>
              <a:t> </a:t>
            </a:r>
            <a:endParaRPr lang="es-ES">
              <a:solidFill>
                <a:schemeClr val="bg1">
                  <a:lumMod val="10000"/>
                </a:schemeClr>
              </a:solidFill>
              <a:latin typeface="Roboto Medium"/>
            </a:endParaRPr>
          </a:p>
        </p:txBody>
      </p:sp>
    </p:spTree>
    <p:extLst>
      <p:ext uri="{BB962C8B-B14F-4D97-AF65-F5344CB8AC3E}">
        <p14:creationId xmlns:p14="http://schemas.microsoft.com/office/powerpoint/2010/main" val="125185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8358-0ECA-DC09-A29E-0F096118B88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100685-0F64-9DEB-7327-5D4B562CDE67}"/>
              </a:ext>
            </a:extLst>
          </p:cNvPr>
          <p:cNvSpPr>
            <a:spLocks noGrp="1"/>
          </p:cNvSpPr>
          <p:nvPr>
            <p:ph type="title"/>
          </p:nvPr>
        </p:nvSpPr>
        <p:spPr/>
        <p:txBody>
          <a:bodyPr/>
          <a:lstStyle/>
          <a:p>
            <a:r>
              <a:rPr lang="es-ES">
                <a:latin typeface="Roboto Medium"/>
                <a:ea typeface="Roboto Medium"/>
                <a:cs typeface="Roboto Medium"/>
              </a:rPr>
              <a:t>Motivo del retraso</a:t>
            </a:r>
            <a:endParaRPr lang="es-ES">
              <a:cs typeface="Roboto Medium"/>
            </a:endParaRPr>
          </a:p>
        </p:txBody>
      </p:sp>
      <p:pic>
        <p:nvPicPr>
          <p:cNvPr id="9" name="Marcador de contenido 8" descr="Gráfico, Gráfico de cajas y bigotes&#10;&#10;El contenido generado por IA puede ser incorrecto.">
            <a:extLst>
              <a:ext uri="{FF2B5EF4-FFF2-40B4-BE49-F238E27FC236}">
                <a16:creationId xmlns:a16="http://schemas.microsoft.com/office/drawing/2014/main" id="{53B62A08-758E-18F3-4ABB-2E17F76700AA}"/>
              </a:ext>
            </a:extLst>
          </p:cNvPr>
          <p:cNvPicPr>
            <a:picLocks noGrp="1" noChangeAspect="1"/>
          </p:cNvPicPr>
          <p:nvPr>
            <p:ph sz="quarter" idx="10"/>
          </p:nvPr>
        </p:nvPicPr>
        <p:blipFill>
          <a:blip r:embed="rId2"/>
          <a:stretch>
            <a:fillRect/>
          </a:stretch>
        </p:blipFill>
        <p:spPr>
          <a:xfrm>
            <a:off x="254344" y="1920254"/>
            <a:ext cx="5586626" cy="2946967"/>
          </a:xfrm>
        </p:spPr>
      </p:pic>
      <p:pic>
        <p:nvPicPr>
          <p:cNvPr id="10" name="Marcador de contenido 9" descr="Gráfico&#10;&#10;El contenido generado por IA puede ser incorrecto.">
            <a:extLst>
              <a:ext uri="{FF2B5EF4-FFF2-40B4-BE49-F238E27FC236}">
                <a16:creationId xmlns:a16="http://schemas.microsoft.com/office/drawing/2014/main" id="{55B5AF38-9239-5DF8-2B6C-5578E2C4B3A0}"/>
              </a:ext>
            </a:extLst>
          </p:cNvPr>
          <p:cNvPicPr>
            <a:picLocks noGrp="1" noChangeAspect="1"/>
          </p:cNvPicPr>
          <p:nvPr>
            <p:ph sz="quarter" idx="11"/>
          </p:nvPr>
        </p:nvPicPr>
        <p:blipFill>
          <a:blip r:embed="rId3"/>
          <a:stretch>
            <a:fillRect/>
          </a:stretch>
        </p:blipFill>
        <p:spPr>
          <a:xfrm>
            <a:off x="6098961" y="1916122"/>
            <a:ext cx="5679302" cy="2955232"/>
          </a:xfrm>
        </p:spPr>
      </p:pic>
      <p:sp>
        <p:nvSpPr>
          <p:cNvPr id="12" name="CuadroTexto 11">
            <a:extLst>
              <a:ext uri="{FF2B5EF4-FFF2-40B4-BE49-F238E27FC236}">
                <a16:creationId xmlns:a16="http://schemas.microsoft.com/office/drawing/2014/main" id="{91926028-EA65-2838-FA72-DAA98B52A8AF}"/>
              </a:ext>
            </a:extLst>
          </p:cNvPr>
          <p:cNvSpPr txBox="1"/>
          <p:nvPr/>
        </p:nvSpPr>
        <p:spPr>
          <a:xfrm>
            <a:off x="407910" y="5044440"/>
            <a:ext cx="52819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bg1">
                    <a:lumMod val="10000"/>
                  </a:schemeClr>
                </a:solidFill>
                <a:latin typeface="Roboto"/>
                <a:ea typeface="Calibri"/>
                <a:cs typeface="Calibri"/>
              </a:rPr>
              <a:t>La diferencia entre la llegada al almacen y la fecha estimada de entrega es de 18 días de media.</a:t>
            </a:r>
            <a:endParaRPr lang="es-ES" b="1">
              <a:solidFill>
                <a:schemeClr val="bg1">
                  <a:lumMod val="10000"/>
                </a:schemeClr>
              </a:solidFill>
              <a:latin typeface="Roboto"/>
              <a:ea typeface="Calibri"/>
              <a:cs typeface="Calibri"/>
            </a:endParaRPr>
          </a:p>
        </p:txBody>
      </p:sp>
      <p:sp>
        <p:nvSpPr>
          <p:cNvPr id="14" name="CuadroTexto 13">
            <a:extLst>
              <a:ext uri="{FF2B5EF4-FFF2-40B4-BE49-F238E27FC236}">
                <a16:creationId xmlns:a16="http://schemas.microsoft.com/office/drawing/2014/main" id="{35995D40-3EBA-55D6-D565-DE7C5F95BA2E}"/>
              </a:ext>
            </a:extLst>
          </p:cNvPr>
          <p:cNvSpPr txBox="1"/>
          <p:nvPr/>
        </p:nvSpPr>
        <p:spPr>
          <a:xfrm>
            <a:off x="6390640" y="5044440"/>
            <a:ext cx="52819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bg1">
                    <a:lumMod val="10000"/>
                  </a:schemeClr>
                </a:solidFill>
                <a:latin typeface="Roboto"/>
                <a:ea typeface="Calibri"/>
                <a:cs typeface="Calibri"/>
              </a:rPr>
              <a:t>La diferencia entre la fecha de entrega del pedido y la fecha estimada es de 10 días. Sin embargo, tenemos pedidos que tienen más de un mes de retraso.</a:t>
            </a:r>
            <a:endParaRPr lang="es-ES" b="1">
              <a:solidFill>
                <a:schemeClr val="bg1">
                  <a:lumMod val="10000"/>
                </a:schemeClr>
              </a:solidFill>
              <a:latin typeface="Roboto"/>
              <a:ea typeface="Calibri"/>
              <a:cs typeface="Calibri"/>
            </a:endParaRPr>
          </a:p>
        </p:txBody>
      </p:sp>
    </p:spTree>
    <p:extLst>
      <p:ext uri="{BB962C8B-B14F-4D97-AF65-F5344CB8AC3E}">
        <p14:creationId xmlns:p14="http://schemas.microsoft.com/office/powerpoint/2010/main" val="821260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65246-D8F8-C2D1-CA88-DF8C1C5C7DEA}"/>
              </a:ext>
            </a:extLst>
          </p:cNvPr>
          <p:cNvSpPr>
            <a:spLocks noGrp="1"/>
          </p:cNvSpPr>
          <p:nvPr>
            <p:ph type="title"/>
          </p:nvPr>
        </p:nvSpPr>
        <p:spPr/>
        <p:txBody>
          <a:bodyPr/>
          <a:lstStyle/>
          <a:p>
            <a:r>
              <a:rPr lang="es-ES">
                <a:latin typeface="Roboto Medium"/>
                <a:ea typeface="Roboto Medium"/>
                <a:cs typeface="Roboto Medium"/>
              </a:rPr>
              <a:t>Recomendación</a:t>
            </a:r>
            <a:endParaRPr lang="es-ES"/>
          </a:p>
        </p:txBody>
      </p:sp>
      <p:sp>
        <p:nvSpPr>
          <p:cNvPr id="3" name="Marcador de contenido 2">
            <a:extLst>
              <a:ext uri="{FF2B5EF4-FFF2-40B4-BE49-F238E27FC236}">
                <a16:creationId xmlns:a16="http://schemas.microsoft.com/office/drawing/2014/main" id="{1AEC724C-3E0D-23B5-81AC-A0E3ACF00263}"/>
              </a:ext>
            </a:extLst>
          </p:cNvPr>
          <p:cNvSpPr>
            <a:spLocks noGrp="1"/>
          </p:cNvSpPr>
          <p:nvPr>
            <p:ph sz="quarter" idx="10"/>
          </p:nvPr>
        </p:nvSpPr>
        <p:spPr>
          <a:xfrm>
            <a:off x="1232588" y="1828801"/>
            <a:ext cx="4165600" cy="4149306"/>
          </a:xfrm>
        </p:spPr>
        <p:txBody>
          <a:bodyPr vert="horz" lIns="91440" tIns="45720" rIns="91440" bIns="45720" rtlCol="0" anchor="t">
            <a:normAutofit/>
          </a:bodyPr>
          <a:lstStyle/>
          <a:p>
            <a:pPr algn="just"/>
            <a:r>
              <a:rPr lang="es-ES" sz="2400" b="1">
                <a:solidFill>
                  <a:schemeClr val="tx1"/>
                </a:solidFill>
                <a:latin typeface="Roboto"/>
                <a:ea typeface="Roboto"/>
                <a:cs typeface="Roboto"/>
              </a:rPr>
              <a:t>Controlar la llegada de los paquetes al almacén.</a:t>
            </a:r>
            <a:endParaRPr lang="es-ES"/>
          </a:p>
          <a:p>
            <a:pPr algn="just"/>
            <a:endParaRPr lang="es-ES">
              <a:cs typeface="Roboto"/>
            </a:endParaRPr>
          </a:p>
          <a:p>
            <a:pPr algn="just"/>
            <a:r>
              <a:rPr lang="es-ES">
                <a:latin typeface="Roboto"/>
                <a:ea typeface="Roboto"/>
                <a:cs typeface="Roboto"/>
              </a:rPr>
              <a:t>Parece que hay paquetes que no llegan al almacén con la rapidez con la que deberían llegar. Otros no tienen fecha de llegada (nulos), por lo que debe haber un error al registrar la llegada al almacén de los pedidos confirmados.</a:t>
            </a:r>
            <a:endParaRPr lang="es-ES">
              <a:cs typeface="Roboto"/>
            </a:endParaRPr>
          </a:p>
          <a:p>
            <a:endParaRPr lang="es-ES">
              <a:cs typeface="Roboto"/>
            </a:endParaRPr>
          </a:p>
          <a:p>
            <a:endParaRPr lang="es-ES">
              <a:cs typeface="Roboto"/>
            </a:endParaRPr>
          </a:p>
        </p:txBody>
      </p:sp>
      <p:sp>
        <p:nvSpPr>
          <p:cNvPr id="4" name="Marcador de contenido 3">
            <a:extLst>
              <a:ext uri="{FF2B5EF4-FFF2-40B4-BE49-F238E27FC236}">
                <a16:creationId xmlns:a16="http://schemas.microsoft.com/office/drawing/2014/main" id="{C15F4865-D61C-FCE4-76CB-9FAF7A1B8DF2}"/>
              </a:ext>
            </a:extLst>
          </p:cNvPr>
          <p:cNvSpPr>
            <a:spLocks noGrp="1"/>
          </p:cNvSpPr>
          <p:nvPr>
            <p:ph sz="quarter" idx="11"/>
          </p:nvPr>
        </p:nvSpPr>
        <p:spPr>
          <a:xfrm>
            <a:off x="6727096" y="1828801"/>
            <a:ext cx="4165600" cy="4149306"/>
          </a:xfrm>
        </p:spPr>
        <p:txBody>
          <a:bodyPr vert="horz" lIns="91440" tIns="45720" rIns="91440" bIns="45720" rtlCol="0" anchor="t">
            <a:normAutofit/>
          </a:bodyPr>
          <a:lstStyle/>
          <a:p>
            <a:pPr algn="just"/>
            <a:r>
              <a:rPr lang="es-ES" sz="2400" b="1">
                <a:solidFill>
                  <a:schemeClr val="tx1"/>
                </a:solidFill>
                <a:latin typeface="Roboto"/>
                <a:ea typeface="Roboto"/>
                <a:cs typeface="Roboto"/>
              </a:rPr>
              <a:t>La fecha estimada de entrega está fallando.</a:t>
            </a:r>
            <a:endParaRPr lang="es-ES" sz="2400" b="1">
              <a:solidFill>
                <a:schemeClr val="tx1"/>
              </a:solidFill>
              <a:cs typeface="Roboto"/>
            </a:endParaRPr>
          </a:p>
          <a:p>
            <a:pPr algn="just"/>
            <a:endParaRPr lang="es-ES">
              <a:cs typeface="Roboto"/>
            </a:endParaRPr>
          </a:p>
          <a:p>
            <a:pPr algn="just"/>
            <a:r>
              <a:rPr lang="es-ES">
                <a:latin typeface="Roboto"/>
                <a:ea typeface="Roboto"/>
                <a:cs typeface="Roboto"/>
              </a:rPr>
              <a:t>Hay paquetes que se han retrasado meses, lo cual da a entender que la fecha de estimación debería ser más exacta. De esta forma, los retrasos se reducirían y los clientes estarían más contentos.</a:t>
            </a:r>
            <a:endParaRPr lang="es-ES">
              <a:cs typeface="Roboto"/>
            </a:endParaRPr>
          </a:p>
        </p:txBody>
      </p:sp>
    </p:spTree>
    <p:extLst>
      <p:ext uri="{BB962C8B-B14F-4D97-AF65-F5344CB8AC3E}">
        <p14:creationId xmlns:p14="http://schemas.microsoft.com/office/powerpoint/2010/main" val="190552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6E157-8EE2-0E34-DDAD-4A215322086D}"/>
              </a:ext>
            </a:extLst>
          </p:cNvPr>
          <p:cNvSpPr>
            <a:spLocks noGrp="1"/>
          </p:cNvSpPr>
          <p:nvPr>
            <p:ph type="title"/>
          </p:nvPr>
        </p:nvSpPr>
        <p:spPr/>
        <p:txBody>
          <a:bodyPr/>
          <a:lstStyle/>
          <a:p>
            <a:r>
              <a:rPr lang="es-ES" err="1">
                <a:latin typeface="Roboto Medium"/>
                <a:ea typeface="Roboto Medium"/>
                <a:cs typeface="Roboto Medium"/>
              </a:rPr>
              <a:t>Reviews</a:t>
            </a:r>
            <a:endParaRPr lang="es-ES" err="1"/>
          </a:p>
        </p:txBody>
      </p:sp>
    </p:spTree>
    <p:extLst>
      <p:ext uri="{BB962C8B-B14F-4D97-AF65-F5344CB8AC3E}">
        <p14:creationId xmlns:p14="http://schemas.microsoft.com/office/powerpoint/2010/main" val="258806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AD888D-2B14-A8A9-0CBD-8D580FEBA7D0}"/>
              </a:ext>
            </a:extLst>
          </p:cNvPr>
          <p:cNvSpPr>
            <a:spLocks noGrp="1"/>
          </p:cNvSpPr>
          <p:nvPr>
            <p:ph type="title"/>
          </p:nvPr>
        </p:nvSpPr>
        <p:spPr/>
        <p:txBody>
          <a:bodyPr>
            <a:normAutofit fontScale="90000"/>
          </a:bodyPr>
          <a:lstStyle/>
          <a:p>
            <a:r>
              <a:rPr lang="es-ES">
                <a:latin typeface="Roboto Medium"/>
                <a:ea typeface="Roboto Medium"/>
                <a:cs typeface="Roboto Medium"/>
              </a:rPr>
              <a:t>Reviews por estado y puntuación media</a:t>
            </a:r>
            <a:endParaRPr lang="es-ES"/>
          </a:p>
        </p:txBody>
      </p:sp>
      <p:pic>
        <p:nvPicPr>
          <p:cNvPr id="5" name="Marcador de contenido 4" descr="Gráfico, Gráfico de barras&#10;&#10;El contenido generado por IA puede ser incorrecto.">
            <a:extLst>
              <a:ext uri="{FF2B5EF4-FFF2-40B4-BE49-F238E27FC236}">
                <a16:creationId xmlns:a16="http://schemas.microsoft.com/office/drawing/2014/main" id="{45EFED92-0DAF-9F36-EE62-80CFB6299285}"/>
              </a:ext>
            </a:extLst>
          </p:cNvPr>
          <p:cNvPicPr>
            <a:picLocks noGrp="1" noChangeAspect="1"/>
          </p:cNvPicPr>
          <p:nvPr>
            <p:ph sz="quarter" idx="10"/>
          </p:nvPr>
        </p:nvPicPr>
        <p:blipFill>
          <a:blip r:embed="rId2"/>
          <a:stretch>
            <a:fillRect/>
          </a:stretch>
        </p:blipFill>
        <p:spPr>
          <a:xfrm>
            <a:off x="388864" y="1885948"/>
            <a:ext cx="5471885" cy="3079488"/>
          </a:xfrm>
        </p:spPr>
      </p:pic>
      <p:sp>
        <p:nvSpPr>
          <p:cNvPr id="4" name="Marcador de contenido 3">
            <a:extLst>
              <a:ext uri="{FF2B5EF4-FFF2-40B4-BE49-F238E27FC236}">
                <a16:creationId xmlns:a16="http://schemas.microsoft.com/office/drawing/2014/main" id="{3CACE697-F52A-0D1A-008C-9AF35D581A86}"/>
              </a:ext>
            </a:extLst>
          </p:cNvPr>
          <p:cNvSpPr>
            <a:spLocks noGrp="1"/>
          </p:cNvSpPr>
          <p:nvPr>
            <p:ph sz="quarter" idx="11"/>
          </p:nvPr>
        </p:nvSpPr>
        <p:spPr>
          <a:xfrm>
            <a:off x="6449069" y="2518719"/>
            <a:ext cx="4155303" cy="2069253"/>
          </a:xfrm>
        </p:spPr>
        <p:txBody>
          <a:bodyPr vert="horz" lIns="91440" tIns="45720" rIns="91440" bIns="45720" rtlCol="0" anchor="t">
            <a:normAutofit/>
          </a:bodyPr>
          <a:lstStyle/>
          <a:p>
            <a:pPr algn="just"/>
            <a:r>
              <a:rPr lang="es-ES">
                <a:latin typeface="Roboto"/>
                <a:ea typeface="Roboto"/>
                <a:cs typeface="Roboto"/>
              </a:rPr>
              <a:t>Cabría esperar que la media de reviews fuera más fiable en estados en los que hay más cantidad de reviews, pero la realidad es que la </a:t>
            </a:r>
            <a:r>
              <a:rPr lang="es-ES" b="1">
                <a:latin typeface="Roboto"/>
                <a:ea typeface="Roboto"/>
                <a:cs typeface="Roboto"/>
              </a:rPr>
              <a:t>media</a:t>
            </a:r>
            <a:r>
              <a:rPr lang="es-ES">
                <a:latin typeface="Roboto"/>
                <a:ea typeface="Roboto"/>
                <a:cs typeface="Roboto"/>
              </a:rPr>
              <a:t> es </a:t>
            </a:r>
            <a:r>
              <a:rPr lang="es-ES" b="1">
                <a:latin typeface="Roboto"/>
                <a:ea typeface="Roboto"/>
                <a:cs typeface="Roboto"/>
              </a:rPr>
              <a:t>constante</a:t>
            </a:r>
            <a:r>
              <a:rPr lang="es-ES">
                <a:latin typeface="Roboto"/>
                <a:ea typeface="Roboto"/>
                <a:cs typeface="Roboto"/>
              </a:rPr>
              <a:t> </a:t>
            </a:r>
            <a:r>
              <a:rPr lang="es-ES" b="1">
                <a:latin typeface="Roboto"/>
                <a:ea typeface="Roboto"/>
                <a:cs typeface="Roboto"/>
              </a:rPr>
              <a:t>independiente</a:t>
            </a:r>
            <a:r>
              <a:rPr lang="es-ES">
                <a:latin typeface="Roboto"/>
                <a:ea typeface="Roboto"/>
                <a:cs typeface="Roboto"/>
              </a:rPr>
              <a:t>mente del número de </a:t>
            </a:r>
            <a:r>
              <a:rPr lang="es-ES" b="1">
                <a:latin typeface="Roboto"/>
                <a:ea typeface="Roboto"/>
                <a:cs typeface="Roboto"/>
              </a:rPr>
              <a:t>reviews</a:t>
            </a:r>
            <a:r>
              <a:rPr lang="es-ES">
                <a:latin typeface="Roboto"/>
                <a:ea typeface="Roboto"/>
                <a:cs typeface="Roboto"/>
              </a:rPr>
              <a:t>.</a:t>
            </a:r>
            <a:endParaRPr lang="es-ES">
              <a:cs typeface="Roboto"/>
            </a:endParaRPr>
          </a:p>
        </p:txBody>
      </p:sp>
    </p:spTree>
    <p:extLst>
      <p:ext uri="{BB962C8B-B14F-4D97-AF65-F5344CB8AC3E}">
        <p14:creationId xmlns:p14="http://schemas.microsoft.com/office/powerpoint/2010/main" val="834634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58E1-4C9B-11A3-D05A-9640F7AA6EA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B5DC1E-9037-1A5C-15E1-0D1567EA0F7B}"/>
              </a:ext>
            </a:extLst>
          </p:cNvPr>
          <p:cNvSpPr>
            <a:spLocks noGrp="1"/>
          </p:cNvSpPr>
          <p:nvPr>
            <p:ph type="title"/>
          </p:nvPr>
        </p:nvSpPr>
        <p:spPr/>
        <p:txBody>
          <a:bodyPr/>
          <a:lstStyle/>
          <a:p>
            <a:r>
              <a:rPr lang="es-ES">
                <a:latin typeface="Roboto Medium"/>
                <a:ea typeface="Roboto Medium"/>
                <a:cs typeface="Roboto Medium"/>
              </a:rPr>
              <a:t>Relación reseñas y precio</a:t>
            </a:r>
            <a:endParaRPr lang="es-ES">
              <a:cs typeface="Roboto Medium"/>
            </a:endParaRPr>
          </a:p>
        </p:txBody>
      </p:sp>
      <p:pic>
        <p:nvPicPr>
          <p:cNvPr id="5" name="Marcador de contenido 4" descr="Gráfico, Gráfico de dispersión&#10;&#10;El contenido generado por IA puede ser incorrecto.">
            <a:extLst>
              <a:ext uri="{FF2B5EF4-FFF2-40B4-BE49-F238E27FC236}">
                <a16:creationId xmlns:a16="http://schemas.microsoft.com/office/drawing/2014/main" id="{4D3F66E4-BD5B-0611-C06A-87E452AC5946}"/>
              </a:ext>
            </a:extLst>
          </p:cNvPr>
          <p:cNvPicPr>
            <a:picLocks noGrp="1" noChangeAspect="1"/>
          </p:cNvPicPr>
          <p:nvPr>
            <p:ph sz="quarter" idx="10"/>
          </p:nvPr>
        </p:nvPicPr>
        <p:blipFill>
          <a:blip r:embed="rId2"/>
          <a:srcRect t="2929" b="-419"/>
          <a:stretch>
            <a:fillRect/>
          </a:stretch>
        </p:blipFill>
        <p:spPr>
          <a:xfrm>
            <a:off x="5250181" y="1812739"/>
            <a:ext cx="6085840" cy="3470092"/>
          </a:xfrm>
        </p:spPr>
      </p:pic>
      <p:sp>
        <p:nvSpPr>
          <p:cNvPr id="4" name="Marcador de contenido 3">
            <a:extLst>
              <a:ext uri="{FF2B5EF4-FFF2-40B4-BE49-F238E27FC236}">
                <a16:creationId xmlns:a16="http://schemas.microsoft.com/office/drawing/2014/main" id="{CAA27A29-35EE-CA01-1228-DFAA38DBCD45}"/>
              </a:ext>
            </a:extLst>
          </p:cNvPr>
          <p:cNvSpPr>
            <a:spLocks noGrp="1"/>
          </p:cNvSpPr>
          <p:nvPr>
            <p:ph sz="quarter" idx="11"/>
          </p:nvPr>
        </p:nvSpPr>
        <p:spPr>
          <a:xfrm>
            <a:off x="834708" y="2225041"/>
            <a:ext cx="4165600" cy="2645626"/>
          </a:xfrm>
        </p:spPr>
        <p:txBody>
          <a:bodyPr vert="horz" lIns="91440" tIns="45720" rIns="91440" bIns="45720" rtlCol="0" anchor="t">
            <a:normAutofit/>
          </a:bodyPr>
          <a:lstStyle/>
          <a:p>
            <a:r>
              <a:rPr lang="es-ES">
                <a:latin typeface="Roboto"/>
                <a:ea typeface="Roboto"/>
                <a:cs typeface="Roboto"/>
              </a:rPr>
              <a:t>Parece haber una relación entre reseñas y precio, de manera que aquellos clientes que gastan más  y aquellos que gastan menos son más propensos a puntuar más alto. Sin embargo, aquellos que tienen pedidos con precio más intermedio, se permiten puntuar más bajo.</a:t>
            </a:r>
            <a:endParaRPr lang="es-ES"/>
          </a:p>
        </p:txBody>
      </p:sp>
    </p:spTree>
    <p:extLst>
      <p:ext uri="{BB962C8B-B14F-4D97-AF65-F5344CB8AC3E}">
        <p14:creationId xmlns:p14="http://schemas.microsoft.com/office/powerpoint/2010/main" val="193872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493A4-7B90-575E-9206-A8ACB38089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30C5BB-E7EB-2126-EBF8-CC58DDF55CB2}"/>
              </a:ext>
            </a:extLst>
          </p:cNvPr>
          <p:cNvSpPr>
            <a:spLocks noGrp="1"/>
          </p:cNvSpPr>
          <p:nvPr>
            <p:ph type="title"/>
          </p:nvPr>
        </p:nvSpPr>
        <p:spPr/>
        <p:txBody>
          <a:bodyPr/>
          <a:lstStyle/>
          <a:p>
            <a:r>
              <a:rPr lang="es-ES">
                <a:latin typeface="Roboto Medium"/>
                <a:ea typeface="Roboto Medium"/>
                <a:cs typeface="Roboto Medium"/>
              </a:rPr>
              <a:t>Histograma de reseñas</a:t>
            </a:r>
            <a:endParaRPr lang="es-ES">
              <a:cs typeface="Roboto Medium"/>
            </a:endParaRPr>
          </a:p>
        </p:txBody>
      </p:sp>
      <p:pic>
        <p:nvPicPr>
          <p:cNvPr id="5" name="Marcador de contenido 4" descr="Gráfico, Histograma&#10;&#10;El contenido generado por IA puede ser incorrecto.">
            <a:extLst>
              <a:ext uri="{FF2B5EF4-FFF2-40B4-BE49-F238E27FC236}">
                <a16:creationId xmlns:a16="http://schemas.microsoft.com/office/drawing/2014/main" id="{2852EA31-94AE-0584-8A8B-52350A9966EF}"/>
              </a:ext>
            </a:extLst>
          </p:cNvPr>
          <p:cNvPicPr>
            <a:picLocks noGrp="1" noChangeAspect="1"/>
          </p:cNvPicPr>
          <p:nvPr>
            <p:ph sz="quarter" idx="10"/>
          </p:nvPr>
        </p:nvPicPr>
        <p:blipFill>
          <a:blip r:embed="rId2"/>
          <a:stretch>
            <a:fillRect/>
          </a:stretch>
        </p:blipFill>
        <p:spPr>
          <a:xfrm>
            <a:off x="328388" y="2399864"/>
            <a:ext cx="5532361" cy="2995084"/>
          </a:xfrm>
        </p:spPr>
      </p:pic>
      <p:sp>
        <p:nvSpPr>
          <p:cNvPr id="4" name="Marcador de contenido 3">
            <a:extLst>
              <a:ext uri="{FF2B5EF4-FFF2-40B4-BE49-F238E27FC236}">
                <a16:creationId xmlns:a16="http://schemas.microsoft.com/office/drawing/2014/main" id="{B8E9F94B-B6F0-6124-49D4-39155FC2741D}"/>
              </a:ext>
            </a:extLst>
          </p:cNvPr>
          <p:cNvSpPr>
            <a:spLocks noGrp="1"/>
          </p:cNvSpPr>
          <p:nvPr>
            <p:ph sz="quarter" idx="11"/>
          </p:nvPr>
        </p:nvSpPr>
        <p:spPr>
          <a:xfrm>
            <a:off x="6900228" y="2905761"/>
            <a:ext cx="4165600" cy="1741386"/>
          </a:xfrm>
        </p:spPr>
        <p:txBody>
          <a:bodyPr vert="horz" lIns="91440" tIns="45720" rIns="91440" bIns="45720" rtlCol="0" anchor="t">
            <a:normAutofit/>
          </a:bodyPr>
          <a:lstStyle/>
          <a:p>
            <a:r>
              <a:rPr lang="es-ES">
                <a:latin typeface="Roboto"/>
                <a:ea typeface="Roboto"/>
                <a:cs typeface="Roboto"/>
              </a:rPr>
              <a:t>La tendencia de las reseñas son valoraciones muy positivas, de </a:t>
            </a:r>
            <a:r>
              <a:rPr lang="es-ES" b="1">
                <a:latin typeface="Roboto"/>
                <a:ea typeface="Roboto"/>
                <a:cs typeface="Roboto"/>
              </a:rPr>
              <a:t>4'2</a:t>
            </a:r>
            <a:r>
              <a:rPr lang="es-ES">
                <a:latin typeface="Roboto"/>
                <a:ea typeface="Roboto"/>
                <a:cs typeface="Roboto"/>
              </a:rPr>
              <a:t> sobre 5. Sin embargo, hay un pequeño grupo de clientes que parecen estar algo menos contentos.</a:t>
            </a:r>
            <a:endParaRPr lang="es-ES"/>
          </a:p>
        </p:txBody>
      </p:sp>
    </p:spTree>
    <p:extLst>
      <p:ext uri="{BB962C8B-B14F-4D97-AF65-F5344CB8AC3E}">
        <p14:creationId xmlns:p14="http://schemas.microsoft.com/office/powerpoint/2010/main" val="388797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AAA02-3886-46DA-5344-4C6DE49374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D67BB3-94DB-F3AD-A923-F00E8A4BEAFF}"/>
              </a:ext>
            </a:extLst>
          </p:cNvPr>
          <p:cNvSpPr>
            <a:spLocks noGrp="1"/>
          </p:cNvSpPr>
          <p:nvPr>
            <p:ph type="title"/>
          </p:nvPr>
        </p:nvSpPr>
        <p:spPr/>
        <p:txBody>
          <a:bodyPr/>
          <a:lstStyle/>
          <a:p>
            <a:r>
              <a:rPr lang="es-ES">
                <a:latin typeface="Roboto Medium"/>
                <a:ea typeface="Roboto Medium"/>
                <a:cs typeface="Roboto Medium"/>
              </a:rPr>
              <a:t>Histograma de precios</a:t>
            </a:r>
            <a:endParaRPr lang="es-ES">
              <a:cs typeface="Roboto Medium"/>
            </a:endParaRPr>
          </a:p>
        </p:txBody>
      </p:sp>
      <p:pic>
        <p:nvPicPr>
          <p:cNvPr id="7" name="Marcador de contenido 6">
            <a:extLst>
              <a:ext uri="{FF2B5EF4-FFF2-40B4-BE49-F238E27FC236}">
                <a16:creationId xmlns:a16="http://schemas.microsoft.com/office/drawing/2014/main" id="{DD906B4D-47C2-2649-D1DE-A0599674FC5C}"/>
              </a:ext>
            </a:extLst>
          </p:cNvPr>
          <p:cNvPicPr>
            <a:picLocks noGrp="1" noChangeAspect="1"/>
          </p:cNvPicPr>
          <p:nvPr>
            <p:ph sz="quarter" idx="11"/>
          </p:nvPr>
        </p:nvPicPr>
        <p:blipFill>
          <a:blip r:embed="rId2"/>
          <a:stretch>
            <a:fillRect/>
          </a:stretch>
        </p:blipFill>
        <p:spPr>
          <a:xfrm>
            <a:off x="5700380" y="2116388"/>
            <a:ext cx="5725885" cy="3025491"/>
          </a:xfrm>
        </p:spPr>
      </p:pic>
      <p:sp>
        <p:nvSpPr>
          <p:cNvPr id="6" name="Marcador de contenido 5">
            <a:extLst>
              <a:ext uri="{FF2B5EF4-FFF2-40B4-BE49-F238E27FC236}">
                <a16:creationId xmlns:a16="http://schemas.microsoft.com/office/drawing/2014/main" id="{072E9BF3-B886-0C40-2FF0-CED84B3F2F56}"/>
              </a:ext>
            </a:extLst>
          </p:cNvPr>
          <p:cNvSpPr>
            <a:spLocks noGrp="1"/>
          </p:cNvSpPr>
          <p:nvPr>
            <p:ph sz="quarter" idx="10"/>
          </p:nvPr>
        </p:nvSpPr>
        <p:spPr>
          <a:xfrm>
            <a:off x="962661" y="2783841"/>
            <a:ext cx="4165600" cy="2076666"/>
          </a:xfrm>
        </p:spPr>
        <p:txBody>
          <a:bodyPr vert="horz" lIns="91440" tIns="45720" rIns="91440" bIns="45720" rtlCol="0" anchor="t">
            <a:normAutofit/>
          </a:bodyPr>
          <a:lstStyle/>
          <a:p>
            <a:r>
              <a:rPr lang="es-ES">
                <a:latin typeface="Roboto"/>
                <a:ea typeface="Roboto"/>
                <a:cs typeface="Roboto"/>
              </a:rPr>
              <a:t>La media de gasto por cliente se encuentra entre </a:t>
            </a:r>
            <a:r>
              <a:rPr lang="es-ES" b="1">
                <a:latin typeface="Roboto"/>
                <a:ea typeface="Roboto"/>
                <a:cs typeface="Roboto"/>
              </a:rPr>
              <a:t>240R$ y 260R$</a:t>
            </a:r>
            <a:r>
              <a:rPr lang="es-ES">
                <a:latin typeface="Roboto"/>
                <a:ea typeface="Roboto"/>
                <a:cs typeface="Roboto"/>
              </a:rPr>
              <a:t>. Sin embargo, en cuanto a los extremos, vemos que son más los clientes que gastan menos de la media, que aquellos que gastan más. </a:t>
            </a:r>
            <a:endParaRPr lang="es-ES">
              <a:cs typeface="Roboto"/>
            </a:endParaRPr>
          </a:p>
        </p:txBody>
      </p:sp>
    </p:spTree>
    <p:extLst>
      <p:ext uri="{BB962C8B-B14F-4D97-AF65-F5344CB8AC3E}">
        <p14:creationId xmlns:p14="http://schemas.microsoft.com/office/powerpoint/2010/main" val="312253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CA7F3-07D6-2278-B3BB-6C76C7654A56}"/>
              </a:ext>
            </a:extLst>
          </p:cNvPr>
          <p:cNvSpPr>
            <a:spLocks noGrp="1"/>
          </p:cNvSpPr>
          <p:nvPr>
            <p:ph type="title"/>
          </p:nvPr>
        </p:nvSpPr>
        <p:spPr/>
        <p:txBody>
          <a:bodyPr/>
          <a:lstStyle/>
          <a:p>
            <a:r>
              <a:rPr lang="es-ES">
                <a:latin typeface="Roboto Medium"/>
                <a:ea typeface="Roboto Medium"/>
                <a:cs typeface="Roboto Medium"/>
              </a:rPr>
              <a:t>Conclusiones</a:t>
            </a:r>
            <a:endParaRPr lang="es-ES"/>
          </a:p>
        </p:txBody>
      </p:sp>
    </p:spTree>
    <p:extLst>
      <p:ext uri="{BB962C8B-B14F-4D97-AF65-F5344CB8AC3E}">
        <p14:creationId xmlns:p14="http://schemas.microsoft.com/office/powerpoint/2010/main" val="2496865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82CD54-6AD1-5EC3-2171-37B1B4C1BEF4}"/>
              </a:ext>
            </a:extLst>
          </p:cNvPr>
          <p:cNvSpPr>
            <a:spLocks noGrp="1"/>
          </p:cNvSpPr>
          <p:nvPr>
            <p:ph type="title"/>
          </p:nvPr>
        </p:nvSpPr>
        <p:spPr/>
        <p:txBody>
          <a:bodyPr/>
          <a:lstStyle/>
          <a:p>
            <a:r>
              <a:rPr lang="es-ES">
                <a:latin typeface="Roboto Medium"/>
                <a:ea typeface="Roboto Medium"/>
                <a:cs typeface="Roboto Medium"/>
              </a:rPr>
              <a:t>Conclusiones</a:t>
            </a:r>
            <a:endParaRPr lang="es-ES"/>
          </a:p>
        </p:txBody>
      </p:sp>
      <p:sp>
        <p:nvSpPr>
          <p:cNvPr id="3" name="Marcador de contenido 2">
            <a:extLst>
              <a:ext uri="{FF2B5EF4-FFF2-40B4-BE49-F238E27FC236}">
                <a16:creationId xmlns:a16="http://schemas.microsoft.com/office/drawing/2014/main" id="{3FA1F6A1-C758-B82E-7211-3C434B573CBC}"/>
              </a:ext>
            </a:extLst>
          </p:cNvPr>
          <p:cNvSpPr>
            <a:spLocks noGrp="1"/>
          </p:cNvSpPr>
          <p:nvPr>
            <p:ph idx="1"/>
          </p:nvPr>
        </p:nvSpPr>
        <p:spPr>
          <a:xfrm>
            <a:off x="1049913" y="1717553"/>
            <a:ext cx="9889331" cy="4628743"/>
          </a:xfrm>
        </p:spPr>
        <p:txBody>
          <a:bodyPr vert="horz" lIns="91440" tIns="45720" rIns="91440" bIns="45720" rtlCol="0" anchor="t">
            <a:normAutofit fontScale="70000" lnSpcReduction="20000"/>
          </a:bodyPr>
          <a:lstStyle/>
          <a:p>
            <a:pPr algn="just"/>
            <a:r>
              <a:rPr lang="es-ES">
                <a:latin typeface="Roboto"/>
                <a:ea typeface="Roboto"/>
                <a:cs typeface="Roboto"/>
              </a:rPr>
              <a:t>En este apartado vamos a ver las principales conclusiones obtenidas del análisis de todo el dataset: </a:t>
            </a:r>
          </a:p>
          <a:p>
            <a:pPr algn="just"/>
            <a:endParaRPr lang="es-ES">
              <a:latin typeface="Roboto"/>
              <a:ea typeface="Roboto"/>
              <a:cs typeface="Roboto"/>
            </a:endParaRPr>
          </a:p>
          <a:p>
            <a:pPr lvl="1" algn="just">
              <a:lnSpc>
                <a:spcPct val="170000"/>
              </a:lnSpc>
            </a:pPr>
            <a:r>
              <a:rPr lang="es-ES">
                <a:latin typeface="Roboto"/>
                <a:ea typeface="Roboto"/>
                <a:cs typeface="Roboto"/>
              </a:rPr>
              <a:t>En primer lugar, vemos que el principal problema por el cual los </a:t>
            </a:r>
            <a:r>
              <a:rPr lang="es-ES" b="1">
                <a:latin typeface="Roboto"/>
                <a:ea typeface="Roboto"/>
                <a:cs typeface="Roboto"/>
              </a:rPr>
              <a:t>pedidos</a:t>
            </a:r>
            <a:r>
              <a:rPr lang="es-ES">
                <a:latin typeface="Roboto"/>
                <a:ea typeface="Roboto"/>
                <a:cs typeface="Roboto"/>
              </a:rPr>
              <a:t> llegan tarde es por la </a:t>
            </a:r>
            <a:r>
              <a:rPr lang="es-ES" b="1">
                <a:latin typeface="Roboto"/>
                <a:ea typeface="Roboto"/>
                <a:cs typeface="Roboto"/>
              </a:rPr>
              <a:t>estimación</a:t>
            </a:r>
            <a:r>
              <a:rPr lang="es-ES">
                <a:latin typeface="Roboto"/>
                <a:ea typeface="Roboto"/>
                <a:cs typeface="Roboto"/>
              </a:rPr>
              <a:t> de la </a:t>
            </a:r>
            <a:r>
              <a:rPr lang="es-ES" b="1">
                <a:latin typeface="Roboto"/>
                <a:ea typeface="Roboto"/>
                <a:cs typeface="Roboto"/>
              </a:rPr>
              <a:t>fecha de entrega</a:t>
            </a:r>
            <a:r>
              <a:rPr lang="es-ES">
                <a:latin typeface="Roboto"/>
                <a:ea typeface="Roboto"/>
                <a:cs typeface="Roboto"/>
              </a:rPr>
              <a:t> hecha por la empresa. Desconocemos como calculan dicha fecha, pero observamos claramente que cuando se producen retrasos, normalmente es porque no es correcta. Recomendamos avisar a la empresa que</a:t>
            </a:r>
            <a:r>
              <a:rPr lang="es-ES" b="1">
                <a:latin typeface="Roboto"/>
                <a:ea typeface="Roboto"/>
                <a:cs typeface="Roboto"/>
              </a:rPr>
              <a:t> revise</a:t>
            </a:r>
            <a:r>
              <a:rPr lang="es-ES">
                <a:latin typeface="Roboto"/>
                <a:ea typeface="Roboto"/>
                <a:cs typeface="Roboto"/>
              </a:rPr>
              <a:t> este </a:t>
            </a:r>
            <a:r>
              <a:rPr lang="es-ES" b="1">
                <a:latin typeface="Roboto"/>
                <a:ea typeface="Roboto"/>
                <a:cs typeface="Roboto"/>
              </a:rPr>
              <a:t>proceso</a:t>
            </a:r>
            <a:r>
              <a:rPr lang="es-ES">
                <a:latin typeface="Roboto"/>
                <a:ea typeface="Roboto"/>
                <a:cs typeface="Roboto"/>
              </a:rPr>
              <a:t> para poder determinar con mayor exactitud la causa del problema.</a:t>
            </a:r>
          </a:p>
          <a:p>
            <a:pPr lvl="1" algn="just">
              <a:lnSpc>
                <a:spcPct val="170000"/>
              </a:lnSpc>
            </a:pPr>
            <a:r>
              <a:rPr lang="es-ES">
                <a:latin typeface="Roboto"/>
                <a:ea typeface="Roboto"/>
                <a:cs typeface="Roboto"/>
              </a:rPr>
              <a:t>Por otro lado, también se observa que para aquellos pedidos que tenían </a:t>
            </a:r>
            <a:r>
              <a:rPr lang="es-ES" b="1">
                <a:latin typeface="Roboto"/>
                <a:ea typeface="Roboto"/>
                <a:cs typeface="Roboto"/>
              </a:rPr>
              <a:t>reseñas</a:t>
            </a:r>
            <a:r>
              <a:rPr lang="es-ES">
                <a:latin typeface="Roboto"/>
                <a:ea typeface="Roboto"/>
                <a:cs typeface="Roboto"/>
              </a:rPr>
              <a:t>, su </a:t>
            </a:r>
            <a:r>
              <a:rPr lang="es-ES" b="1">
                <a:latin typeface="Roboto"/>
                <a:ea typeface="Roboto"/>
                <a:cs typeface="Roboto"/>
              </a:rPr>
              <a:t>puntuación</a:t>
            </a:r>
            <a:r>
              <a:rPr lang="es-ES">
                <a:latin typeface="Roboto"/>
                <a:ea typeface="Roboto"/>
                <a:cs typeface="Roboto"/>
              </a:rPr>
              <a:t> por parte del cliente era </a:t>
            </a:r>
            <a:r>
              <a:rPr lang="es-ES" b="1">
                <a:latin typeface="Roboto"/>
                <a:ea typeface="Roboto"/>
                <a:cs typeface="Roboto"/>
              </a:rPr>
              <a:t>mejor,</a:t>
            </a:r>
            <a:r>
              <a:rPr lang="es-ES">
                <a:latin typeface="Roboto"/>
                <a:ea typeface="Roboto"/>
                <a:cs typeface="Roboto"/>
              </a:rPr>
              <a:t> cuanto </a:t>
            </a:r>
            <a:r>
              <a:rPr lang="es-ES" b="1">
                <a:latin typeface="Roboto"/>
                <a:ea typeface="Roboto"/>
                <a:cs typeface="Roboto"/>
              </a:rPr>
              <a:t>más dinero</a:t>
            </a:r>
            <a:r>
              <a:rPr lang="es-ES">
                <a:latin typeface="Roboto"/>
                <a:ea typeface="Roboto"/>
                <a:cs typeface="Roboto"/>
              </a:rPr>
              <a:t> se habían gastado en el pedido, pero también</a:t>
            </a:r>
            <a:r>
              <a:rPr lang="es-ES" b="1">
                <a:latin typeface="Roboto"/>
                <a:ea typeface="Roboto"/>
                <a:cs typeface="Roboto"/>
              </a:rPr>
              <a:t> cuando menos se gastaban</a:t>
            </a:r>
            <a:r>
              <a:rPr lang="es-ES">
                <a:latin typeface="Roboto"/>
                <a:ea typeface="Roboto"/>
                <a:cs typeface="Roboto"/>
              </a:rPr>
              <a:t>. Pudiendo extrapolar de esto que los productos de la empresa, tanto los de precio elevado, como aquellos más baratos, satisfacen las necesidades de sus clientes correctamente.</a:t>
            </a:r>
          </a:p>
          <a:p>
            <a:pPr lvl="1" algn="just">
              <a:lnSpc>
                <a:spcPct val="170000"/>
              </a:lnSpc>
            </a:pPr>
            <a:r>
              <a:rPr lang="es-ES">
                <a:latin typeface="Roboto"/>
                <a:ea typeface="Roboto"/>
                <a:cs typeface="Roboto"/>
              </a:rPr>
              <a:t>Relacionado con el resultado anterior, vemos que el </a:t>
            </a:r>
            <a:r>
              <a:rPr lang="es-ES" b="1">
                <a:latin typeface="Roboto"/>
                <a:ea typeface="Roboto"/>
                <a:cs typeface="Roboto"/>
              </a:rPr>
              <a:t>gasto medio</a:t>
            </a:r>
            <a:r>
              <a:rPr lang="es-ES">
                <a:latin typeface="Roboto"/>
                <a:ea typeface="Roboto"/>
                <a:cs typeface="Roboto"/>
              </a:rPr>
              <a:t> de los clientes por pedido, en los </a:t>
            </a:r>
            <a:r>
              <a:rPr lang="es-ES" b="1">
                <a:latin typeface="Roboto"/>
                <a:ea typeface="Roboto"/>
                <a:cs typeface="Roboto"/>
              </a:rPr>
              <a:t>5 estados</a:t>
            </a:r>
            <a:r>
              <a:rPr lang="es-ES">
                <a:latin typeface="Roboto"/>
                <a:ea typeface="Roboto"/>
                <a:cs typeface="Roboto"/>
              </a:rPr>
              <a:t> con más clientes, es de </a:t>
            </a:r>
            <a:r>
              <a:rPr lang="es-ES" b="1">
                <a:latin typeface="Roboto"/>
                <a:ea typeface="Roboto"/>
                <a:cs typeface="Roboto"/>
              </a:rPr>
              <a:t>entre 240 y 260 reales brasileños</a:t>
            </a:r>
            <a:r>
              <a:rPr lang="es-ES">
                <a:latin typeface="Roboto"/>
                <a:ea typeface="Roboto"/>
                <a:cs typeface="Roboto"/>
              </a:rPr>
              <a:t>.</a:t>
            </a:r>
          </a:p>
          <a:p>
            <a:endParaRPr lang="es-ES">
              <a:latin typeface="Roboto"/>
              <a:ea typeface="Roboto"/>
              <a:cs typeface="Roboto"/>
            </a:endParaRPr>
          </a:p>
          <a:p>
            <a:endParaRPr lang="es-ES">
              <a:latin typeface="Roboto"/>
              <a:ea typeface="Roboto"/>
              <a:cs typeface="Roboto"/>
            </a:endParaRPr>
          </a:p>
          <a:p>
            <a:endParaRPr lang="es-ES">
              <a:latin typeface="Roboto"/>
              <a:ea typeface="Roboto"/>
              <a:cs typeface="Roboto"/>
            </a:endParaRPr>
          </a:p>
          <a:p>
            <a:endParaRPr lang="es-ES">
              <a:latin typeface="Roboto"/>
              <a:ea typeface="Roboto"/>
              <a:cs typeface="Roboto"/>
            </a:endParaRPr>
          </a:p>
        </p:txBody>
      </p:sp>
    </p:spTree>
    <p:extLst>
      <p:ext uri="{BB962C8B-B14F-4D97-AF65-F5344CB8AC3E}">
        <p14:creationId xmlns:p14="http://schemas.microsoft.com/office/powerpoint/2010/main" val="395016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109E5-01F6-BC41-ACF3-1AE1FB29F9CD}"/>
              </a:ext>
            </a:extLst>
          </p:cNvPr>
          <p:cNvSpPr>
            <a:spLocks noGrp="1"/>
          </p:cNvSpPr>
          <p:nvPr>
            <p:ph type="title"/>
          </p:nvPr>
        </p:nvSpPr>
        <p:spPr/>
        <p:txBody>
          <a:bodyPr/>
          <a:lstStyle/>
          <a:p>
            <a:r>
              <a:rPr lang="es-ES">
                <a:latin typeface="Roboto Medium"/>
                <a:ea typeface="Roboto Medium"/>
                <a:cs typeface="Roboto Medium"/>
              </a:rPr>
              <a:t>Introducción</a:t>
            </a:r>
            <a:endParaRPr lang="es-ES"/>
          </a:p>
        </p:txBody>
      </p:sp>
    </p:spTree>
    <p:extLst>
      <p:ext uri="{BB962C8B-B14F-4D97-AF65-F5344CB8AC3E}">
        <p14:creationId xmlns:p14="http://schemas.microsoft.com/office/powerpoint/2010/main" val="3207541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E277-BFA3-4A90-B9D9-5497B7C3677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42AE9A-D2E6-8E2A-7A69-CEEC6DA6F136}"/>
              </a:ext>
            </a:extLst>
          </p:cNvPr>
          <p:cNvSpPr>
            <a:spLocks noGrp="1"/>
          </p:cNvSpPr>
          <p:nvPr>
            <p:ph type="title"/>
          </p:nvPr>
        </p:nvSpPr>
        <p:spPr/>
        <p:txBody>
          <a:bodyPr/>
          <a:lstStyle/>
          <a:p>
            <a:r>
              <a:rPr lang="es-ES">
                <a:latin typeface="Roboto Medium"/>
                <a:ea typeface="Roboto Medium"/>
                <a:cs typeface="Roboto Medium"/>
              </a:rPr>
              <a:t>Análisis pendientes</a:t>
            </a:r>
            <a:endParaRPr lang="es-ES"/>
          </a:p>
        </p:txBody>
      </p:sp>
      <p:sp>
        <p:nvSpPr>
          <p:cNvPr id="3" name="Marcador de contenido 2">
            <a:extLst>
              <a:ext uri="{FF2B5EF4-FFF2-40B4-BE49-F238E27FC236}">
                <a16:creationId xmlns:a16="http://schemas.microsoft.com/office/drawing/2014/main" id="{E05F9344-FE48-4F7C-F042-799B868D3002}"/>
              </a:ext>
            </a:extLst>
          </p:cNvPr>
          <p:cNvSpPr>
            <a:spLocks noGrp="1"/>
          </p:cNvSpPr>
          <p:nvPr>
            <p:ph idx="1"/>
          </p:nvPr>
        </p:nvSpPr>
        <p:spPr/>
        <p:txBody>
          <a:bodyPr vert="horz" lIns="91440" tIns="45720" rIns="91440" bIns="45720" rtlCol="0" anchor="t">
            <a:normAutofit/>
          </a:bodyPr>
          <a:lstStyle/>
          <a:p>
            <a:pPr algn="just"/>
            <a:r>
              <a:rPr lang="es-ES" sz="1800">
                <a:latin typeface="Roboto"/>
                <a:ea typeface="Roboto"/>
                <a:cs typeface="Roboto"/>
              </a:rPr>
              <a:t>Finalmente, en esta parte, queremos remarcar algunos análisis que por falta de tiempo no se han podido realizar, pero que creemos que aportarían más valor a la la empresa y serían de utilidad.</a:t>
            </a:r>
            <a:endParaRPr lang="es-ES" sz="1800">
              <a:cs typeface="Roboto"/>
            </a:endParaRPr>
          </a:p>
          <a:p>
            <a:pPr algn="just"/>
            <a:endParaRPr lang="es-ES" sz="1800">
              <a:latin typeface="Roboto"/>
              <a:ea typeface="Roboto"/>
              <a:cs typeface="Roboto"/>
            </a:endParaRPr>
          </a:p>
          <a:p>
            <a:pPr algn="just"/>
            <a:r>
              <a:rPr lang="es-ES" sz="1800">
                <a:latin typeface="Roboto"/>
                <a:ea typeface="Roboto"/>
                <a:cs typeface="Roboto"/>
              </a:rPr>
              <a:t>Por ejemplo, calcular el </a:t>
            </a:r>
            <a:r>
              <a:rPr lang="es-ES" sz="1800" b="1">
                <a:latin typeface="Roboto"/>
                <a:ea typeface="Roboto"/>
                <a:cs typeface="Roboto"/>
              </a:rPr>
              <a:t>gasto medio</a:t>
            </a:r>
            <a:r>
              <a:rPr lang="es-ES" sz="1800">
                <a:latin typeface="Roboto"/>
                <a:ea typeface="Roboto"/>
                <a:cs typeface="Roboto"/>
              </a:rPr>
              <a:t> de los </a:t>
            </a:r>
            <a:r>
              <a:rPr lang="es-ES" sz="1800" b="1">
                <a:latin typeface="Roboto"/>
                <a:ea typeface="Roboto"/>
                <a:cs typeface="Roboto"/>
              </a:rPr>
              <a:t>clientes por barrio</a:t>
            </a:r>
            <a:r>
              <a:rPr lang="es-ES" sz="1800">
                <a:latin typeface="Roboto"/>
                <a:ea typeface="Roboto"/>
                <a:cs typeface="Roboto"/>
              </a:rPr>
              <a:t>, de las 1</a:t>
            </a:r>
            <a:r>
              <a:rPr lang="es-ES" sz="1800" b="1">
                <a:latin typeface="Roboto"/>
                <a:ea typeface="Roboto"/>
                <a:cs typeface="Roboto"/>
              </a:rPr>
              <a:t>0 ciudades</a:t>
            </a:r>
            <a:r>
              <a:rPr lang="es-ES" sz="1800">
                <a:latin typeface="Roboto"/>
                <a:ea typeface="Roboto"/>
                <a:cs typeface="Roboto"/>
              </a:rPr>
              <a:t> con </a:t>
            </a:r>
            <a:r>
              <a:rPr lang="es-ES" sz="1800" b="1">
                <a:latin typeface="Roboto"/>
                <a:ea typeface="Roboto"/>
                <a:cs typeface="Roboto"/>
              </a:rPr>
              <a:t>más clientes</a:t>
            </a:r>
            <a:r>
              <a:rPr lang="es-ES" sz="1800">
                <a:latin typeface="Roboto"/>
                <a:ea typeface="Roboto"/>
                <a:cs typeface="Roboto"/>
              </a:rPr>
              <a:t>. Esto nos permitiría mostrar tendencias de </a:t>
            </a:r>
            <a:r>
              <a:rPr lang="es-ES" sz="1800" b="1">
                <a:latin typeface="Roboto"/>
                <a:ea typeface="Roboto"/>
                <a:cs typeface="Roboto"/>
              </a:rPr>
              <a:t>gasto entre los barrios</a:t>
            </a:r>
            <a:r>
              <a:rPr lang="es-ES" sz="1800">
                <a:latin typeface="Roboto"/>
                <a:ea typeface="Roboto"/>
                <a:cs typeface="Roboto"/>
              </a:rPr>
              <a:t>, para poder </a:t>
            </a:r>
            <a:r>
              <a:rPr lang="es-ES" sz="1800" b="1">
                <a:latin typeface="Roboto"/>
                <a:ea typeface="Roboto"/>
                <a:cs typeface="Roboto"/>
              </a:rPr>
              <a:t>ajustar</a:t>
            </a:r>
            <a:r>
              <a:rPr lang="es-ES" sz="1800">
                <a:latin typeface="Roboto"/>
                <a:ea typeface="Roboto"/>
                <a:cs typeface="Roboto"/>
              </a:rPr>
              <a:t> mejor el </a:t>
            </a:r>
            <a:r>
              <a:rPr lang="es-ES" sz="1800" b="1">
                <a:latin typeface="Roboto"/>
                <a:ea typeface="Roboto"/>
                <a:cs typeface="Roboto"/>
              </a:rPr>
              <a:t>precio</a:t>
            </a:r>
            <a:r>
              <a:rPr lang="es-ES" sz="1800">
                <a:latin typeface="Roboto"/>
                <a:ea typeface="Roboto"/>
                <a:cs typeface="Roboto"/>
              </a:rPr>
              <a:t> de determinados </a:t>
            </a:r>
            <a:r>
              <a:rPr lang="es-ES" sz="1800" b="1">
                <a:latin typeface="Roboto"/>
                <a:ea typeface="Roboto"/>
                <a:cs typeface="Roboto"/>
              </a:rPr>
              <a:t>productos</a:t>
            </a:r>
            <a:r>
              <a:rPr lang="es-ES" sz="1800">
                <a:latin typeface="Roboto"/>
                <a:ea typeface="Roboto"/>
                <a:cs typeface="Roboto"/>
              </a:rPr>
              <a:t>.</a:t>
            </a:r>
          </a:p>
          <a:p>
            <a:pPr algn="just"/>
            <a:endParaRPr lang="es-ES" sz="1800">
              <a:latin typeface="Roboto"/>
              <a:ea typeface="Roboto"/>
              <a:cs typeface="Roboto"/>
            </a:endParaRPr>
          </a:p>
          <a:p>
            <a:pPr algn="just"/>
            <a:r>
              <a:rPr lang="es-ES" sz="1800">
                <a:latin typeface="Roboto"/>
                <a:ea typeface="Roboto"/>
                <a:cs typeface="Roboto"/>
              </a:rPr>
              <a:t>Y, por otro lado, analizar cuáles son los </a:t>
            </a:r>
            <a:r>
              <a:rPr lang="es-ES" sz="1800" b="1">
                <a:latin typeface="Roboto"/>
                <a:ea typeface="Roboto"/>
                <a:cs typeface="Roboto"/>
              </a:rPr>
              <a:t>productos más vendidos</a:t>
            </a:r>
            <a:r>
              <a:rPr lang="es-ES" sz="1800">
                <a:latin typeface="Roboto"/>
                <a:ea typeface="Roboto"/>
                <a:cs typeface="Roboto"/>
              </a:rPr>
              <a:t>, según la </a:t>
            </a:r>
            <a:r>
              <a:rPr lang="es-ES" sz="1800" b="1">
                <a:latin typeface="Roboto"/>
                <a:ea typeface="Roboto"/>
                <a:cs typeface="Roboto"/>
              </a:rPr>
              <a:t>fecha.</a:t>
            </a:r>
            <a:r>
              <a:rPr lang="es-ES" sz="1800">
                <a:latin typeface="Roboto"/>
                <a:ea typeface="Roboto"/>
                <a:cs typeface="Roboto"/>
              </a:rPr>
              <a:t> Por ejemplo, cierto tipo de ropa según la estación en las que estemos, o incluso según el día, para ver si existen tendencias de mayores compras de ciertos productos en algunos momentos de la semana.</a:t>
            </a:r>
          </a:p>
        </p:txBody>
      </p:sp>
    </p:spTree>
    <p:extLst>
      <p:ext uri="{BB962C8B-B14F-4D97-AF65-F5344CB8AC3E}">
        <p14:creationId xmlns:p14="http://schemas.microsoft.com/office/powerpoint/2010/main" val="4112937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0824B-C32E-CE0D-2FAB-E2CF3296CC51}"/>
              </a:ext>
            </a:extLst>
          </p:cNvPr>
          <p:cNvSpPr>
            <a:spLocks noGrp="1"/>
          </p:cNvSpPr>
          <p:nvPr>
            <p:ph type="ctrTitle"/>
          </p:nvPr>
        </p:nvSpPr>
        <p:spPr/>
        <p:txBody>
          <a:bodyPr/>
          <a:lstStyle/>
          <a:p>
            <a:r>
              <a:rPr lang="es-ES">
                <a:latin typeface="Roboto"/>
                <a:ea typeface="Roboto"/>
                <a:cs typeface="Roboto"/>
              </a:rPr>
              <a:t>Gracias</a:t>
            </a:r>
            <a:endParaRPr lang="es-ES"/>
          </a:p>
        </p:txBody>
      </p:sp>
      <p:sp>
        <p:nvSpPr>
          <p:cNvPr id="3" name="Subtítulo 2">
            <a:extLst>
              <a:ext uri="{FF2B5EF4-FFF2-40B4-BE49-F238E27FC236}">
                <a16:creationId xmlns:a16="http://schemas.microsoft.com/office/drawing/2014/main" id="{58C496B5-3EF2-DCBD-9F17-D601DB7D9F5A}"/>
              </a:ext>
            </a:extLst>
          </p:cNvPr>
          <p:cNvSpPr>
            <a:spLocks noGrp="1"/>
          </p:cNvSpPr>
          <p:nvPr>
            <p:ph type="subTitle" idx="1"/>
          </p:nvPr>
        </p:nvSpPr>
        <p:spPr/>
        <p:txBody>
          <a:bodyPr/>
          <a:lstStyle/>
          <a:p>
            <a:r>
              <a:rPr lang="es-ES">
                <a:cs typeface="Roboto Medium"/>
              </a:rPr>
              <a:t>¿Preguntas?</a:t>
            </a:r>
            <a:endParaRPr lang="es-ES"/>
          </a:p>
        </p:txBody>
      </p:sp>
    </p:spTree>
    <p:extLst>
      <p:ext uri="{BB962C8B-B14F-4D97-AF65-F5344CB8AC3E}">
        <p14:creationId xmlns:p14="http://schemas.microsoft.com/office/powerpoint/2010/main" val="404453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D5EFC-811D-E9CB-1B25-FEA51A693E6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7D3DD0-59C7-6DAB-03C8-906E3EEB2ECE}"/>
              </a:ext>
            </a:extLst>
          </p:cNvPr>
          <p:cNvSpPr>
            <a:spLocks noGrp="1"/>
          </p:cNvSpPr>
          <p:nvPr>
            <p:ph type="title"/>
          </p:nvPr>
        </p:nvSpPr>
        <p:spPr/>
        <p:txBody>
          <a:bodyPr/>
          <a:lstStyle/>
          <a:p>
            <a:r>
              <a:rPr lang="es-ES">
                <a:latin typeface="Roboto Medium"/>
                <a:ea typeface="Roboto Medium"/>
                <a:cs typeface="Roboto Medium"/>
              </a:rPr>
              <a:t>Introducción</a:t>
            </a:r>
            <a:endParaRPr lang="es-ES">
              <a:cs typeface="Roboto Medium"/>
            </a:endParaRPr>
          </a:p>
        </p:txBody>
      </p:sp>
      <p:sp>
        <p:nvSpPr>
          <p:cNvPr id="9" name="CuadroTexto 8">
            <a:extLst>
              <a:ext uri="{FF2B5EF4-FFF2-40B4-BE49-F238E27FC236}">
                <a16:creationId xmlns:a16="http://schemas.microsoft.com/office/drawing/2014/main" id="{DFD660D6-A093-43D8-3790-19020B7977A1}"/>
              </a:ext>
            </a:extLst>
          </p:cNvPr>
          <p:cNvSpPr txBox="1"/>
          <p:nvPr/>
        </p:nvSpPr>
        <p:spPr>
          <a:xfrm>
            <a:off x="2038349" y="1676399"/>
            <a:ext cx="84486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solidFill>
                  <a:srgbClr val="222226"/>
                </a:solidFill>
                <a:ea typeface="Calibri"/>
                <a:cs typeface="Calibri"/>
              </a:rPr>
              <a:t>El proyecto, consiste en el análisis del dataset Olist de una empresa brasileña de comercio electrónico. Este dataset, contiene información sobre diversos procesos y entidades de su negocio, como pedidos, clientes, pagos, reseñas de usuarios, etc...</a:t>
            </a:r>
            <a:endParaRPr lang="es-ES"/>
          </a:p>
          <a:p>
            <a:pPr algn="just"/>
            <a:endParaRPr lang="es-ES">
              <a:solidFill>
                <a:srgbClr val="222226"/>
              </a:solidFill>
              <a:ea typeface="Calibri"/>
              <a:cs typeface="Calibri"/>
            </a:endParaRPr>
          </a:p>
          <a:p>
            <a:pPr algn="just"/>
            <a:r>
              <a:rPr lang="es-ES">
                <a:solidFill>
                  <a:srgbClr val="222226"/>
                </a:solidFill>
                <a:ea typeface="Calibri"/>
                <a:cs typeface="Calibri"/>
              </a:rPr>
              <a:t>Nuestra función ha sido analizarlo para obtener información útil y de valor para la empresa en cuestión, a fin de poder mejorar su modelo de negocio, tanto en el aspecto económico como en el funcional. </a:t>
            </a:r>
          </a:p>
          <a:p>
            <a:pPr algn="just"/>
            <a:endParaRPr lang="es-ES">
              <a:solidFill>
                <a:srgbClr val="222226"/>
              </a:solidFill>
              <a:ea typeface="Calibri"/>
              <a:cs typeface="Calibri"/>
            </a:endParaRPr>
          </a:p>
          <a:p>
            <a:pPr algn="just"/>
            <a:r>
              <a:rPr lang="es-ES">
                <a:solidFill>
                  <a:srgbClr val="222226"/>
                </a:solidFill>
                <a:ea typeface="Calibri"/>
                <a:cs typeface="Calibri"/>
              </a:rPr>
              <a:t>Además, para poder representar estos resultados, hemos optado por realizar un dashboard interactivo desplegado en la nube, para facilitar la visualización e interpretación de los mismos.</a:t>
            </a:r>
          </a:p>
          <a:p>
            <a:pPr algn="just"/>
            <a:endParaRPr lang="es-ES">
              <a:solidFill>
                <a:srgbClr val="222226"/>
              </a:solidFill>
              <a:ea typeface="Calibri"/>
              <a:cs typeface="Calibri"/>
            </a:endParaRPr>
          </a:p>
        </p:txBody>
      </p:sp>
    </p:spTree>
    <p:extLst>
      <p:ext uri="{BB962C8B-B14F-4D97-AF65-F5344CB8AC3E}">
        <p14:creationId xmlns:p14="http://schemas.microsoft.com/office/powerpoint/2010/main" val="4681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7591A5-A40E-0E0A-C078-EDEEFF944086}"/>
              </a:ext>
            </a:extLst>
          </p:cNvPr>
          <p:cNvSpPr>
            <a:spLocks noGrp="1"/>
          </p:cNvSpPr>
          <p:nvPr>
            <p:ph type="title"/>
          </p:nvPr>
        </p:nvSpPr>
        <p:spPr/>
        <p:txBody>
          <a:bodyPr/>
          <a:lstStyle/>
          <a:p>
            <a:r>
              <a:rPr lang="es-ES">
                <a:latin typeface="Roboto Medium"/>
                <a:ea typeface="Roboto Medium"/>
                <a:cs typeface="Roboto Medium"/>
              </a:rPr>
              <a:t>Datos</a:t>
            </a:r>
            <a:endParaRPr lang="es-ES"/>
          </a:p>
        </p:txBody>
      </p:sp>
    </p:spTree>
    <p:extLst>
      <p:ext uri="{BB962C8B-B14F-4D97-AF65-F5344CB8AC3E}">
        <p14:creationId xmlns:p14="http://schemas.microsoft.com/office/powerpoint/2010/main" val="149637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8C6E84-3E53-64FB-E708-909F43AD3274}"/>
              </a:ext>
            </a:extLst>
          </p:cNvPr>
          <p:cNvSpPr>
            <a:spLocks noGrp="1"/>
          </p:cNvSpPr>
          <p:nvPr>
            <p:ph type="title"/>
          </p:nvPr>
        </p:nvSpPr>
        <p:spPr>
          <a:xfrm>
            <a:off x="7239014" y="525982"/>
            <a:ext cx="4282983" cy="1200361"/>
          </a:xfrm>
        </p:spPr>
        <p:txBody>
          <a:bodyPr vert="horz" lIns="91440" tIns="45720" rIns="91440" bIns="45720" rtlCol="0" anchor="b">
            <a:normAutofit/>
          </a:bodyPr>
          <a:lstStyle/>
          <a:p>
            <a:pPr algn="l"/>
            <a:r>
              <a:rPr lang="en-US" sz="3600" kern="1200">
                <a:solidFill>
                  <a:schemeClr val="tx1"/>
                </a:solidFill>
                <a:latin typeface="+mj-lt"/>
                <a:ea typeface="+mj-ea"/>
                <a:cs typeface="+mj-cs"/>
              </a:rPr>
              <a:t>Datos</a:t>
            </a:r>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6891B92-7C36-8AE7-5ED6-DA4A88395D9A}"/>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just" defTabSz="914400">
              <a:lnSpc>
                <a:spcPct val="90000"/>
              </a:lnSpc>
              <a:spcAft>
                <a:spcPts val="600"/>
              </a:spcAft>
              <a:buFont typeface="Arial" panose="020B0604020202020204" pitchFamily="34" charset="0"/>
              <a:buChar char="•"/>
            </a:pPr>
            <a:r>
              <a:rPr lang="en-US">
                <a:solidFill>
                  <a:srgbClr val="222226"/>
                </a:solidFill>
              </a:rPr>
              <a:t>En </a:t>
            </a:r>
            <a:r>
              <a:rPr lang="en-US" err="1">
                <a:solidFill>
                  <a:srgbClr val="222226"/>
                </a:solidFill>
              </a:rPr>
              <a:t>este</a:t>
            </a:r>
            <a:r>
              <a:rPr lang="en-US">
                <a:solidFill>
                  <a:srgbClr val="222226"/>
                </a:solidFill>
              </a:rPr>
              <a:t> </a:t>
            </a:r>
            <a:r>
              <a:rPr lang="en-US" err="1">
                <a:solidFill>
                  <a:srgbClr val="222226"/>
                </a:solidFill>
              </a:rPr>
              <a:t>apartado</a:t>
            </a:r>
            <a:r>
              <a:rPr lang="en-US">
                <a:solidFill>
                  <a:srgbClr val="222226"/>
                </a:solidFill>
              </a:rPr>
              <a:t> </a:t>
            </a:r>
            <a:r>
              <a:rPr lang="en-US" err="1">
                <a:solidFill>
                  <a:srgbClr val="222226"/>
                </a:solidFill>
              </a:rPr>
              <a:t>vamos</a:t>
            </a:r>
            <a:r>
              <a:rPr lang="en-US">
                <a:solidFill>
                  <a:srgbClr val="222226"/>
                </a:solidFill>
              </a:rPr>
              <a:t> a </a:t>
            </a:r>
            <a:r>
              <a:rPr lang="en-US" err="1">
                <a:solidFill>
                  <a:srgbClr val="222226"/>
                </a:solidFill>
              </a:rPr>
              <a:t>ver</a:t>
            </a:r>
            <a:r>
              <a:rPr lang="en-US">
                <a:solidFill>
                  <a:srgbClr val="222226"/>
                </a:solidFill>
              </a:rPr>
              <a:t> la </a:t>
            </a:r>
            <a:r>
              <a:rPr lang="en-US" err="1">
                <a:solidFill>
                  <a:srgbClr val="222226"/>
                </a:solidFill>
              </a:rPr>
              <a:t>relación</a:t>
            </a:r>
            <a:r>
              <a:rPr lang="en-US">
                <a:solidFill>
                  <a:srgbClr val="222226"/>
                </a:solidFill>
              </a:rPr>
              <a:t> de </a:t>
            </a:r>
            <a:r>
              <a:rPr lang="en-US" err="1">
                <a:solidFill>
                  <a:srgbClr val="222226"/>
                </a:solidFill>
              </a:rPr>
              <a:t>los</a:t>
            </a:r>
            <a:r>
              <a:rPr lang="en-US">
                <a:solidFill>
                  <a:srgbClr val="222226"/>
                </a:solidFill>
              </a:rPr>
              <a:t> </a:t>
            </a:r>
            <a:r>
              <a:rPr lang="en-US" err="1">
                <a:solidFill>
                  <a:srgbClr val="222226"/>
                </a:solidFill>
              </a:rPr>
              <a:t>distintos</a:t>
            </a:r>
            <a:r>
              <a:rPr lang="en-US">
                <a:solidFill>
                  <a:srgbClr val="222226"/>
                </a:solidFill>
              </a:rPr>
              <a:t> </a:t>
            </a:r>
            <a:r>
              <a:rPr lang="en-US" err="1">
                <a:solidFill>
                  <a:srgbClr val="222226"/>
                </a:solidFill>
              </a:rPr>
              <a:t>datos</a:t>
            </a:r>
            <a:r>
              <a:rPr lang="en-US">
                <a:solidFill>
                  <a:srgbClr val="222226"/>
                </a:solidFill>
              </a:rPr>
              <a:t> que </a:t>
            </a:r>
            <a:r>
              <a:rPr lang="en-US" err="1">
                <a:solidFill>
                  <a:srgbClr val="222226"/>
                </a:solidFill>
              </a:rPr>
              <a:t>hemos</a:t>
            </a:r>
            <a:r>
              <a:rPr lang="en-US">
                <a:solidFill>
                  <a:srgbClr val="222226"/>
                </a:solidFill>
              </a:rPr>
              <a:t> </a:t>
            </a:r>
            <a:r>
              <a:rPr lang="en-US" err="1">
                <a:solidFill>
                  <a:srgbClr val="222226"/>
                </a:solidFill>
              </a:rPr>
              <a:t>estado</a:t>
            </a:r>
            <a:r>
              <a:rPr lang="en-US">
                <a:solidFill>
                  <a:srgbClr val="222226"/>
                </a:solidFill>
              </a:rPr>
              <a:t> </a:t>
            </a:r>
            <a:r>
              <a:rPr lang="en-US" err="1">
                <a:solidFill>
                  <a:srgbClr val="222226"/>
                </a:solidFill>
              </a:rPr>
              <a:t>manejando</a:t>
            </a:r>
            <a:r>
              <a:rPr lang="en-US">
                <a:solidFill>
                  <a:srgbClr val="222226"/>
                </a:solidFill>
              </a:rPr>
              <a:t> </a:t>
            </a:r>
            <a:r>
              <a:rPr lang="en-US" err="1">
                <a:solidFill>
                  <a:srgbClr val="222226"/>
                </a:solidFill>
              </a:rPr>
              <a:t>durante</a:t>
            </a:r>
            <a:r>
              <a:rPr lang="en-US">
                <a:solidFill>
                  <a:srgbClr val="222226"/>
                </a:solidFill>
              </a:rPr>
              <a:t> </a:t>
            </a:r>
            <a:r>
              <a:rPr lang="en-US" err="1">
                <a:solidFill>
                  <a:srgbClr val="222226"/>
                </a:solidFill>
              </a:rPr>
              <a:t>el</a:t>
            </a:r>
            <a:r>
              <a:rPr lang="en-US">
                <a:solidFill>
                  <a:srgbClr val="222226"/>
                </a:solidFill>
              </a:rPr>
              <a:t> </a:t>
            </a:r>
            <a:r>
              <a:rPr lang="en-US" err="1">
                <a:solidFill>
                  <a:srgbClr val="222226"/>
                </a:solidFill>
              </a:rPr>
              <a:t>proyecto</a:t>
            </a:r>
            <a:r>
              <a:rPr lang="en-US">
                <a:solidFill>
                  <a:srgbClr val="222226"/>
                </a:solidFill>
              </a:rPr>
              <a:t> y además daremos un </a:t>
            </a:r>
            <a:r>
              <a:rPr lang="en-US" err="1">
                <a:solidFill>
                  <a:srgbClr val="222226"/>
                </a:solidFill>
              </a:rPr>
              <a:t>pequeño</a:t>
            </a:r>
            <a:r>
              <a:rPr lang="en-US">
                <a:solidFill>
                  <a:srgbClr val="222226"/>
                </a:solidFill>
              </a:rPr>
              <a:t> </a:t>
            </a:r>
            <a:r>
              <a:rPr lang="en-US" err="1">
                <a:solidFill>
                  <a:srgbClr val="222226"/>
                </a:solidFill>
              </a:rPr>
              <a:t>vistazo</a:t>
            </a:r>
            <a:r>
              <a:rPr lang="en-US">
                <a:solidFill>
                  <a:srgbClr val="222226"/>
                </a:solidFill>
              </a:rPr>
              <a:t> a la </a:t>
            </a:r>
            <a:r>
              <a:rPr lang="en-US" err="1">
                <a:solidFill>
                  <a:srgbClr val="222226"/>
                </a:solidFill>
              </a:rPr>
              <a:t>estructura</a:t>
            </a:r>
            <a:r>
              <a:rPr lang="en-US">
                <a:solidFill>
                  <a:srgbClr val="222226"/>
                </a:solidFill>
              </a:rPr>
              <a:t> de </a:t>
            </a:r>
            <a:r>
              <a:rPr lang="en-US" err="1">
                <a:solidFill>
                  <a:srgbClr val="222226"/>
                </a:solidFill>
              </a:rPr>
              <a:t>los</a:t>
            </a:r>
            <a:r>
              <a:rPr lang="en-US">
                <a:solidFill>
                  <a:srgbClr val="222226"/>
                </a:solidFill>
              </a:rPr>
              <a:t> </a:t>
            </a:r>
            <a:r>
              <a:rPr lang="en-US" err="1">
                <a:solidFill>
                  <a:srgbClr val="222226"/>
                </a:solidFill>
              </a:rPr>
              <a:t>mismos</a:t>
            </a:r>
            <a:r>
              <a:rPr lang="en-US">
                <a:solidFill>
                  <a:srgbClr val="222226"/>
                </a:solidFill>
              </a:rPr>
              <a:t>, </a:t>
            </a:r>
            <a:r>
              <a:rPr lang="en-US" err="1">
                <a:solidFill>
                  <a:srgbClr val="222226"/>
                </a:solidFill>
              </a:rPr>
              <a:t>quedándonos</a:t>
            </a:r>
            <a:r>
              <a:rPr lang="en-US">
                <a:solidFill>
                  <a:srgbClr val="222226"/>
                </a:solidFill>
              </a:rPr>
              <a:t> solo con </a:t>
            </a:r>
            <a:r>
              <a:rPr lang="en-US" err="1">
                <a:solidFill>
                  <a:srgbClr val="222226"/>
                </a:solidFill>
              </a:rPr>
              <a:t>aquellos</a:t>
            </a:r>
            <a:r>
              <a:rPr lang="en-US">
                <a:solidFill>
                  <a:srgbClr val="222226"/>
                </a:solidFill>
              </a:rPr>
              <a:t> que </a:t>
            </a:r>
            <a:r>
              <a:rPr lang="en-US" err="1">
                <a:solidFill>
                  <a:srgbClr val="222226"/>
                </a:solidFill>
              </a:rPr>
              <a:t>nos</a:t>
            </a:r>
            <a:r>
              <a:rPr lang="en-US">
                <a:solidFill>
                  <a:srgbClr val="222226"/>
                </a:solidFill>
              </a:rPr>
              <a:t> </a:t>
            </a:r>
            <a:r>
              <a:rPr lang="en-US" err="1">
                <a:solidFill>
                  <a:srgbClr val="222226"/>
                </a:solidFill>
              </a:rPr>
              <a:t>interesan</a:t>
            </a:r>
            <a:r>
              <a:rPr lang="en-US">
                <a:solidFill>
                  <a:srgbClr val="222226"/>
                </a:solidFill>
              </a:rPr>
              <a:t>.</a:t>
            </a:r>
          </a:p>
          <a:p>
            <a:pPr indent="-228600" algn="just" defTabSz="914400">
              <a:lnSpc>
                <a:spcPct val="90000"/>
              </a:lnSpc>
              <a:spcAft>
                <a:spcPts val="600"/>
              </a:spcAft>
              <a:buFont typeface="Arial" panose="020B0604020202020204" pitchFamily="34" charset="0"/>
              <a:buChar char="•"/>
            </a:pPr>
            <a:r>
              <a:rPr lang="en-US">
                <a:solidFill>
                  <a:srgbClr val="222226"/>
                </a:solidFill>
                <a:ea typeface="Calibri"/>
                <a:cs typeface="Calibri"/>
              </a:rPr>
              <a:t>Por otra parte, para representar mejor los distintos apartados del proyecto hemos divido los resultados obtenidos en:</a:t>
            </a:r>
          </a:p>
          <a:p>
            <a:pPr lvl="1" indent="-228600" algn="just" defTabSz="914400">
              <a:lnSpc>
                <a:spcPct val="90000"/>
              </a:lnSpc>
              <a:spcAft>
                <a:spcPts val="600"/>
              </a:spcAft>
              <a:buFont typeface="Courier New" panose="020B0604020202020204" pitchFamily="34" charset="0"/>
              <a:buChar char="o"/>
            </a:pPr>
            <a:r>
              <a:rPr lang="en-US">
                <a:solidFill>
                  <a:srgbClr val="222226"/>
                </a:solidFill>
                <a:ea typeface="Calibri"/>
                <a:cs typeface="Calibri"/>
              </a:rPr>
              <a:t>Clientes</a:t>
            </a:r>
          </a:p>
          <a:p>
            <a:pPr lvl="1" indent="-228600" algn="just" defTabSz="914400">
              <a:lnSpc>
                <a:spcPct val="90000"/>
              </a:lnSpc>
              <a:spcAft>
                <a:spcPts val="600"/>
              </a:spcAft>
              <a:buFont typeface="Courier New" panose="020B0604020202020204" pitchFamily="34" charset="0"/>
              <a:buChar char="o"/>
            </a:pPr>
            <a:r>
              <a:rPr lang="en-US">
                <a:solidFill>
                  <a:srgbClr val="222226"/>
                </a:solidFill>
                <a:ea typeface="Calibri"/>
                <a:cs typeface="Calibri"/>
              </a:rPr>
              <a:t>Pedidos</a:t>
            </a:r>
          </a:p>
          <a:p>
            <a:pPr lvl="1" indent="-228600" algn="just" defTabSz="914400">
              <a:lnSpc>
                <a:spcPct val="90000"/>
              </a:lnSpc>
              <a:spcAft>
                <a:spcPts val="600"/>
              </a:spcAft>
              <a:buFont typeface="Courier New" panose="020B0604020202020204" pitchFamily="34" charset="0"/>
              <a:buChar char="o"/>
            </a:pPr>
            <a:r>
              <a:rPr lang="en-US">
                <a:solidFill>
                  <a:srgbClr val="222226"/>
                </a:solidFill>
                <a:ea typeface="Calibri"/>
                <a:cs typeface="Calibri"/>
              </a:rPr>
              <a:t>Reseñas</a:t>
            </a:r>
          </a:p>
        </p:txBody>
      </p:sp>
      <p:pic>
        <p:nvPicPr>
          <p:cNvPr id="12" name="Marcador de contenido 11">
            <a:extLst>
              <a:ext uri="{FF2B5EF4-FFF2-40B4-BE49-F238E27FC236}">
                <a16:creationId xmlns:a16="http://schemas.microsoft.com/office/drawing/2014/main" id="{307CADF8-F8BC-F7D0-AB9C-DD251DD9CDF8}"/>
              </a:ext>
            </a:extLst>
          </p:cNvPr>
          <p:cNvPicPr>
            <a:picLocks noGrp="1" noChangeAspect="1"/>
          </p:cNvPicPr>
          <p:nvPr>
            <p:ph sz="quarter" idx="10"/>
          </p:nvPr>
        </p:nvPicPr>
        <p:blipFill>
          <a:blip r:embed="rId2"/>
          <a:stretch>
            <a:fillRect/>
          </a:stretch>
        </p:blipFill>
        <p:spPr>
          <a:xfrm>
            <a:off x="570292" y="523517"/>
            <a:ext cx="5520266" cy="5211684"/>
          </a:xfrm>
        </p:spPr>
      </p:pic>
    </p:spTree>
    <p:extLst>
      <p:ext uri="{BB962C8B-B14F-4D97-AF65-F5344CB8AC3E}">
        <p14:creationId xmlns:p14="http://schemas.microsoft.com/office/powerpoint/2010/main" val="107353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ED3D-4FF7-C06E-6D4D-F5B395DB37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5A4621-ED00-6D9E-B7AF-2E1EE3097028}"/>
              </a:ext>
            </a:extLst>
          </p:cNvPr>
          <p:cNvSpPr>
            <a:spLocks noGrp="1"/>
          </p:cNvSpPr>
          <p:nvPr>
            <p:ph type="title"/>
          </p:nvPr>
        </p:nvSpPr>
        <p:spPr/>
        <p:txBody>
          <a:bodyPr/>
          <a:lstStyle/>
          <a:p>
            <a:r>
              <a:rPr lang="es-ES">
                <a:latin typeface="Roboto Medium"/>
                <a:ea typeface="Roboto Medium"/>
                <a:cs typeface="Roboto Medium"/>
              </a:rPr>
              <a:t>Análisis</a:t>
            </a:r>
            <a:endParaRPr lang="es-ES">
              <a:cs typeface="Roboto Medium"/>
            </a:endParaRPr>
          </a:p>
        </p:txBody>
      </p:sp>
    </p:spTree>
    <p:extLst>
      <p:ext uri="{BB962C8B-B14F-4D97-AF65-F5344CB8AC3E}">
        <p14:creationId xmlns:p14="http://schemas.microsoft.com/office/powerpoint/2010/main" val="223057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0FACE-FC5A-0C12-437E-A0AA19C9A5DC}"/>
              </a:ext>
            </a:extLst>
          </p:cNvPr>
          <p:cNvSpPr>
            <a:spLocks noGrp="1"/>
          </p:cNvSpPr>
          <p:nvPr>
            <p:ph type="title"/>
          </p:nvPr>
        </p:nvSpPr>
        <p:spPr/>
        <p:txBody>
          <a:bodyPr/>
          <a:lstStyle/>
          <a:p>
            <a:r>
              <a:rPr lang="es-ES">
                <a:latin typeface="Roboto Medium"/>
                <a:ea typeface="Roboto Medium"/>
                <a:cs typeface="Roboto Medium"/>
              </a:rPr>
              <a:t>Clientes</a:t>
            </a:r>
            <a:endParaRPr lang="es-ES"/>
          </a:p>
        </p:txBody>
      </p:sp>
    </p:spTree>
    <p:extLst>
      <p:ext uri="{BB962C8B-B14F-4D97-AF65-F5344CB8AC3E}">
        <p14:creationId xmlns:p14="http://schemas.microsoft.com/office/powerpoint/2010/main" val="369348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AA5B8-1E65-EE5F-2EF0-C023A7A6EC51}"/>
              </a:ext>
            </a:extLst>
          </p:cNvPr>
          <p:cNvSpPr>
            <a:spLocks noGrp="1"/>
          </p:cNvSpPr>
          <p:nvPr>
            <p:ph type="title"/>
          </p:nvPr>
        </p:nvSpPr>
        <p:spPr/>
        <p:txBody>
          <a:bodyPr/>
          <a:lstStyle/>
          <a:p>
            <a:r>
              <a:rPr lang="es-ES">
                <a:latin typeface="Roboto Medium"/>
                <a:ea typeface="Roboto Medium"/>
                <a:cs typeface="Roboto Medium"/>
              </a:rPr>
              <a:t>Los 5 estados con más clientes</a:t>
            </a:r>
            <a:endParaRPr lang="es-ES"/>
          </a:p>
        </p:txBody>
      </p:sp>
      <p:pic>
        <p:nvPicPr>
          <p:cNvPr id="4" name="Marcador de contenido 3" descr="Gráfico, Gráfico de barras&#10;&#10;El contenido generado por IA puede ser incorrecto.">
            <a:extLst>
              <a:ext uri="{FF2B5EF4-FFF2-40B4-BE49-F238E27FC236}">
                <a16:creationId xmlns:a16="http://schemas.microsoft.com/office/drawing/2014/main" id="{09800F63-F52E-4E64-092A-DBAFB52ECB77}"/>
              </a:ext>
            </a:extLst>
          </p:cNvPr>
          <p:cNvPicPr>
            <a:picLocks noGrp="1" noChangeAspect="1"/>
          </p:cNvPicPr>
          <p:nvPr>
            <p:ph idx="1"/>
          </p:nvPr>
        </p:nvPicPr>
        <p:blipFill>
          <a:blip r:embed="rId2"/>
          <a:stretch>
            <a:fillRect/>
          </a:stretch>
        </p:blipFill>
        <p:spPr>
          <a:xfrm>
            <a:off x="346268" y="1891460"/>
            <a:ext cx="5984875" cy="3625850"/>
          </a:xfrm>
        </p:spPr>
      </p:pic>
      <p:pic>
        <p:nvPicPr>
          <p:cNvPr id="7" name="Imagen 6" descr="Mapa Interactivo: ESTADOS DO BRASIL (geografía - brasil - mapa interativo)">
            <a:extLst>
              <a:ext uri="{FF2B5EF4-FFF2-40B4-BE49-F238E27FC236}">
                <a16:creationId xmlns:a16="http://schemas.microsoft.com/office/drawing/2014/main" id="{4B467B09-9B4D-8A17-98D3-43923A9D9AB7}"/>
              </a:ext>
            </a:extLst>
          </p:cNvPr>
          <p:cNvPicPr>
            <a:picLocks noChangeAspect="1"/>
          </p:cNvPicPr>
          <p:nvPr/>
        </p:nvPicPr>
        <p:blipFill>
          <a:blip r:embed="rId3"/>
          <a:stretch>
            <a:fillRect/>
          </a:stretch>
        </p:blipFill>
        <p:spPr>
          <a:xfrm>
            <a:off x="6949440" y="1894840"/>
            <a:ext cx="4226560" cy="4145280"/>
          </a:xfrm>
          <a:prstGeom prst="rect">
            <a:avLst/>
          </a:prstGeom>
        </p:spPr>
      </p:pic>
      <p:pic>
        <p:nvPicPr>
          <p:cNvPr id="8" name="Gráfico 7" descr="Marcador con relleno sólido">
            <a:extLst>
              <a:ext uri="{FF2B5EF4-FFF2-40B4-BE49-F238E27FC236}">
                <a16:creationId xmlns:a16="http://schemas.microsoft.com/office/drawing/2014/main" id="{10DF495B-FD99-CE7C-3580-C1E22A7B8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7920" y="4475480"/>
            <a:ext cx="416560" cy="406400"/>
          </a:xfrm>
          <a:prstGeom prst="rect">
            <a:avLst/>
          </a:prstGeom>
        </p:spPr>
      </p:pic>
      <p:pic>
        <p:nvPicPr>
          <p:cNvPr id="10" name="Gráfico 9" descr="Marcador con relleno sólido">
            <a:extLst>
              <a:ext uri="{FF2B5EF4-FFF2-40B4-BE49-F238E27FC236}">
                <a16:creationId xmlns:a16="http://schemas.microsoft.com/office/drawing/2014/main" id="{1D6321AB-9789-AE0F-348F-6F3E20E1C8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6400" y="4363720"/>
            <a:ext cx="416560" cy="406400"/>
          </a:xfrm>
          <a:prstGeom prst="rect">
            <a:avLst/>
          </a:prstGeom>
        </p:spPr>
      </p:pic>
      <p:pic>
        <p:nvPicPr>
          <p:cNvPr id="11" name="Gráfico 10" descr="Marcador con relleno sólido">
            <a:extLst>
              <a:ext uri="{FF2B5EF4-FFF2-40B4-BE49-F238E27FC236}">
                <a16:creationId xmlns:a16="http://schemas.microsoft.com/office/drawing/2014/main" id="{F8BA74CD-DFE1-901D-D578-B79BB5F446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5839" y="4069080"/>
            <a:ext cx="416560" cy="406400"/>
          </a:xfrm>
          <a:prstGeom prst="rect">
            <a:avLst/>
          </a:prstGeom>
        </p:spPr>
      </p:pic>
      <p:pic>
        <p:nvPicPr>
          <p:cNvPr id="12" name="Gráfico 11" descr="Marcador con relleno sólido">
            <a:extLst>
              <a:ext uri="{FF2B5EF4-FFF2-40B4-BE49-F238E27FC236}">
                <a16:creationId xmlns:a16="http://schemas.microsoft.com/office/drawing/2014/main" id="{092B5337-E064-6070-6458-A659C30D92F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991599" y="4678680"/>
            <a:ext cx="416560" cy="406400"/>
          </a:xfrm>
          <a:prstGeom prst="rect">
            <a:avLst/>
          </a:prstGeom>
        </p:spPr>
      </p:pic>
      <p:pic>
        <p:nvPicPr>
          <p:cNvPr id="13" name="Gráfico 12" descr="Marcador con relleno sólido">
            <a:extLst>
              <a:ext uri="{FF2B5EF4-FFF2-40B4-BE49-F238E27FC236}">
                <a16:creationId xmlns:a16="http://schemas.microsoft.com/office/drawing/2014/main" id="{A9922C58-5737-F59F-A239-CC8F4F67BC7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859519" y="5085080"/>
            <a:ext cx="416560" cy="406400"/>
          </a:xfrm>
          <a:prstGeom prst="rect">
            <a:avLst/>
          </a:prstGeom>
        </p:spPr>
      </p:pic>
    </p:spTree>
    <p:extLst>
      <p:ext uri="{BB962C8B-B14F-4D97-AF65-F5344CB8AC3E}">
        <p14:creationId xmlns:p14="http://schemas.microsoft.com/office/powerpoint/2010/main" val="1006592138"/>
      </p:ext>
    </p:extLst>
  </p:cSld>
  <p:clrMapOvr>
    <a:masterClrMapping/>
  </p:clrMapOvr>
</p:sld>
</file>

<file path=ppt/theme/theme1.xml><?xml version="1.0" encoding="utf-8"?>
<a:theme xmlns:a="http://schemas.openxmlformats.org/drawingml/2006/main" name="Tema de Office">
  <a:themeElements>
    <a:clrScheme name="Stemdo">
      <a:dk1>
        <a:srgbClr val="4136FE"/>
      </a:dk1>
      <a:lt1>
        <a:srgbClr val="F8F8F8"/>
      </a:lt1>
      <a:dk2>
        <a:srgbClr val="212226"/>
      </a:dk2>
      <a:lt2>
        <a:srgbClr val="5F6061"/>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2" id="{6BEAAC23-C250-1C4B-920C-EE2565EC9686}" vid="{62180CCC-82B8-0541-98EE-36E4736541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3BEB3E716A3D448EE1D7B9F7582FC1" ma:contentTypeVersion="11" ma:contentTypeDescription="Create a new document." ma:contentTypeScope="" ma:versionID="f60891e15c062cd2b2bf150a44f2f52f">
  <xsd:schema xmlns:xsd="http://www.w3.org/2001/XMLSchema" xmlns:xs="http://www.w3.org/2001/XMLSchema" xmlns:p="http://schemas.microsoft.com/office/2006/metadata/properties" xmlns:ns2="fc6b1e0a-2061-4e9f-b1ab-9ccbd716d2b5" xmlns:ns3="1675d85d-eab9-42c9-8253-15aeaecbdc07" targetNamespace="http://schemas.microsoft.com/office/2006/metadata/properties" ma:root="true" ma:fieldsID="80a60c7160007275001ae5062266f723" ns2:_="" ns3:_="">
    <xsd:import namespace="fc6b1e0a-2061-4e9f-b1ab-9ccbd716d2b5"/>
    <xsd:import namespace="1675d85d-eab9-42c9-8253-15aeaecbdc0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6b1e0a-2061-4e9f-b1ab-9ccbd716d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e857ee-e49b-4a34-8693-1247e45b2f3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75d85d-eab9-42c9-8253-15aeaecbdc0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708b13-ebc4-4504-a30a-9ecf6452814d}" ma:internalName="TaxCatchAll" ma:showField="CatchAllData" ma:web="1675d85d-eab9-42c9-8253-15aeaecbdc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675d85d-eab9-42c9-8253-15aeaecbdc07" xsi:nil="true"/>
    <lcf76f155ced4ddcb4097134ff3c332f xmlns="fc6b1e0a-2061-4e9f-b1ab-9ccbd716d2b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965085D-01EC-47CF-8121-8F78902F18C4}">
  <ds:schemaRefs>
    <ds:schemaRef ds:uri="1675d85d-eab9-42c9-8253-15aeaecbdc07"/>
    <ds:schemaRef ds:uri="fc6b1e0a-2061-4e9f-b1ab-9ccbd716d2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7542AC-7EC0-4D0A-95C8-EAC70A22ABB6}">
  <ds:schemaRefs>
    <ds:schemaRef ds:uri="http://schemas.microsoft.com/sharepoint/v3/contenttype/forms"/>
  </ds:schemaRefs>
</ds:datastoreItem>
</file>

<file path=customXml/itemProps3.xml><?xml version="1.0" encoding="utf-8"?>
<ds:datastoreItem xmlns:ds="http://schemas.openxmlformats.org/officeDocument/2006/customXml" ds:itemID="{AADB5737-52AD-4F70-9256-80903C506268}">
  <ds:schemaRefs>
    <ds:schemaRef ds:uri="1675d85d-eab9-42c9-8253-15aeaecbdc07"/>
    <ds:schemaRef ds:uri="fc6b1e0a-2061-4e9f-b1ab-9ccbd716d2b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plantilla-presentaciones</Template>
  <Application>Microsoft Office PowerPoint</Application>
  <PresentationFormat>Panorámica</PresentationFormat>
  <Slides>31</Slides>
  <Notes>0</Notes>
  <HiddenSlides>0</HiddenSlide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Tema de Office</vt:lpstr>
      <vt:lpstr>Análisis de Olist  Data-E Commerce</vt:lpstr>
      <vt:lpstr>ÍNDICE  Introducción Datos Análisis</vt:lpstr>
      <vt:lpstr>Introducción</vt:lpstr>
      <vt:lpstr>Introducción</vt:lpstr>
      <vt:lpstr>Datos</vt:lpstr>
      <vt:lpstr>Datos</vt:lpstr>
      <vt:lpstr>Análisis</vt:lpstr>
      <vt:lpstr>Clientes</vt:lpstr>
      <vt:lpstr>Los 5 estados con más clientes</vt:lpstr>
      <vt:lpstr>Sao Paulo</vt:lpstr>
      <vt:lpstr>Rio de Janeiro</vt:lpstr>
      <vt:lpstr>Minas Gerais</vt:lpstr>
      <vt:lpstr>Paraná</vt:lpstr>
      <vt:lpstr>Río Grande do Su</vt:lpstr>
      <vt:lpstr>Recomendaciones</vt:lpstr>
      <vt:lpstr>Pedidos</vt:lpstr>
      <vt:lpstr>Pedidos por Cliente por Ciudad</vt:lpstr>
      <vt:lpstr>Recomendación</vt:lpstr>
      <vt:lpstr>Pedidos retrasados</vt:lpstr>
      <vt:lpstr>Motivo del retraso</vt:lpstr>
      <vt:lpstr>Motivo del retraso</vt:lpstr>
      <vt:lpstr>Recomendación</vt:lpstr>
      <vt:lpstr>Reviews</vt:lpstr>
      <vt:lpstr>Reviews por estado y puntuación media</vt:lpstr>
      <vt:lpstr>Relación reseñas y precio</vt:lpstr>
      <vt:lpstr>Histograma de reseñas</vt:lpstr>
      <vt:lpstr>Histograma de precios</vt:lpstr>
      <vt:lpstr>Conclusiones</vt:lpstr>
      <vt:lpstr>Conclusiones</vt:lpstr>
      <vt:lpstr>Análisis pendientes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Moreira Rubio Miriam</dc:creator>
  <cp:revision>3</cp:revision>
  <dcterms:created xsi:type="dcterms:W3CDTF">2025-05-14T16:20:48Z</dcterms:created>
  <dcterms:modified xsi:type="dcterms:W3CDTF">2025-05-15T09:52:27Z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0x010100173BEB3E716A3D448EE1D7B9F7582FC1</vt:lpwstr>
  </property>
</Properties>
</file>